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73" r:id="rId4"/>
    <p:sldId id="281" r:id="rId5"/>
    <p:sldId id="282" r:id="rId6"/>
    <p:sldId id="265" r:id="rId7"/>
    <p:sldId id="277" r:id="rId8"/>
    <p:sldId id="276" r:id="rId9"/>
    <p:sldId id="284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llas" initials="D" lastIdx="3" clrIdx="0">
    <p:extLst>
      <p:ext uri="{19B8F6BF-5375-455C-9EA6-DF929625EA0E}">
        <p15:presenceInfo xmlns:p15="http://schemas.microsoft.com/office/powerpoint/2012/main" userId="Dall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7117"/>
    <a:srgbClr val="E9A723"/>
    <a:srgbClr val="7C7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418" autoAdjust="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4" d="100"/>
          <a:sy n="154" d="100"/>
        </p:scale>
        <p:origin x="-669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Funding Sources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038-46E8-9FE5-A31421FF58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38-46E8-9FE5-A31421FF58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4C-42D0-8FFC-EB7720B04C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4C-42D0-8FFC-EB7720B04C90}"/>
              </c:ext>
            </c:extLst>
          </c:dPt>
          <c:dLbls>
            <c:dLbl>
              <c:idx val="0"/>
              <c:layout>
                <c:manualLayout>
                  <c:x val="-0.25252077261060601"/>
                  <c:y val="5.0689071284690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038-46E8-9FE5-A31421FF5851}"/>
                </c:ext>
              </c:extLst>
            </c:dLbl>
            <c:dLbl>
              <c:idx val="1"/>
              <c:layout>
                <c:manualLayout>
                  <c:x val="0.24552094662200374"/>
                  <c:y val="2.350592774463598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$150,000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38-46E8-9FE5-A31421FF58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SRFB</c:v>
                </c:pt>
                <c:pt idx="1">
                  <c:v>Bonneville Power Admin.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&quot;$&quot;#,##0_);[Red]\(&quot;$&quot;#,##0\)">
                  <c:v>150000</c:v>
                </c:pt>
                <c:pt idx="1">
                  <c:v>150000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8-46E8-9FE5-A31421FF5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5FDD1-DAF4-DF40-82AF-DC976C9C6272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72EEE-49CC-5A4F-AB36-B6BB3D4FD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936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8CB8E-E70A-F34F-A73C-C4732AC6352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135C2-762A-1647-A55A-BC2AFC3AF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657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showing the location of Yakima</a:t>
            </a:r>
            <a:r>
              <a:rPr lang="en-US" baseline="0" dirty="0" smtClean="0"/>
              <a:t> County and the Yakama Nation Reservation relative to other counties in the state.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35C2-762A-1647-A55A-BC2AFC3AFF9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16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r>
              <a:rPr lang="en-US" baseline="0" dirty="0" smtClean="0"/>
              <a:t> specifically showing the proposed project area. South 62</a:t>
            </a:r>
            <a:r>
              <a:rPr lang="en-US" baseline="30000" dirty="0" smtClean="0"/>
              <a:t>nd</a:t>
            </a:r>
            <a:r>
              <a:rPr lang="en-US" baseline="0" dirty="0" smtClean="0"/>
              <a:t> Ave is approximately at river mile 9 and Pine Mountain Drive is approximately at river mile 26.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35C2-762A-1647-A55A-BC2AFC3AFF9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3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35C2-762A-1647-A55A-BC2AFC3AFF9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43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35C2-762A-1647-A55A-BC2AFC3AFF9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7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Yakama_ppt_template_r10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0191" y="2191485"/>
            <a:ext cx="5007787" cy="933450"/>
          </a:xfrm>
        </p:spPr>
        <p:txBody>
          <a:bodyPr>
            <a:no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191" y="3204120"/>
            <a:ext cx="5007787" cy="851185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6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88364" y="6402241"/>
            <a:ext cx="555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8A8D09"/>
                </a:solidFill>
              </a:defRPr>
            </a:lvl1pPr>
          </a:lstStyle>
          <a:p>
            <a:fld id="{9EB92F7A-1DD5-A942-B6C3-0ECAC5F932F9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88364" y="6402241"/>
            <a:ext cx="555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8A8D09"/>
                </a:solidFill>
              </a:defRPr>
            </a:lvl1pPr>
          </a:lstStyle>
          <a:p>
            <a:fld id="{9EB92F7A-1DD5-A942-B6C3-0ECAC5F932F9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88364" y="6402241"/>
            <a:ext cx="555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8A8D09"/>
                </a:solidFill>
              </a:defRPr>
            </a:lvl1pPr>
          </a:lstStyle>
          <a:p>
            <a:fld id="{9EB92F7A-1DD5-A942-B6C3-0ECAC5F932F9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94652" y="6402241"/>
            <a:ext cx="549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8A8D09"/>
                </a:solidFill>
              </a:defRPr>
            </a:lvl1pPr>
          </a:lstStyle>
          <a:p>
            <a:fld id="{9EB92F7A-1DD5-A942-B6C3-0ECAC5F932F9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5897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3" y="2571750"/>
            <a:ext cx="3137345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473" y="3733800"/>
            <a:ext cx="313788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88364" y="6402241"/>
            <a:ext cx="555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8A8D09"/>
                </a:solidFill>
              </a:defRPr>
            </a:lvl1pPr>
          </a:lstStyle>
          <a:p>
            <a:fld id="{9EB92F7A-1DD5-A942-B6C3-0ECAC5F932F9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5915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94652" y="6402241"/>
            <a:ext cx="549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8A8D09"/>
                </a:solidFill>
              </a:defRPr>
            </a:lvl1pPr>
          </a:lstStyle>
          <a:p>
            <a:fld id="{9EB92F7A-1DD5-A942-B6C3-0ECAC5F932F9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49789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8474" y="228600"/>
            <a:ext cx="6157820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49789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E8A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02241"/>
            <a:ext cx="5826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8A8D09"/>
                </a:solidFill>
              </a:defRPr>
            </a:lvl1pPr>
          </a:lstStyle>
          <a:p>
            <a:fld id="{9EB92F7A-1DD5-A942-B6C3-0ECAC5F932F9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Yakama_ppt_template_r103_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4976"/>
            <a:ext cx="9144000" cy="573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2574" y="228600"/>
            <a:ext cx="6387167" cy="5897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571750"/>
            <a:ext cx="606369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474" y="3733801"/>
            <a:ext cx="6062186" cy="223176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159073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88364" y="6402241"/>
            <a:ext cx="555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8A8D09"/>
                </a:solidFill>
              </a:defRPr>
            </a:lvl1pPr>
          </a:lstStyle>
          <a:p>
            <a:fld id="{9EB92F7A-1DD5-A942-B6C3-0ECAC5F932F9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37783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07226" y="6402241"/>
            <a:ext cx="536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8A8D09"/>
                </a:solidFill>
              </a:defRPr>
            </a:lvl1pPr>
          </a:lstStyle>
          <a:p>
            <a:fld id="{9EB92F7A-1DD5-A942-B6C3-0ECAC5F932F9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94652" y="6402241"/>
            <a:ext cx="549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8A8D09"/>
                </a:solidFill>
              </a:defRPr>
            </a:lvl1pPr>
          </a:lstStyle>
          <a:p>
            <a:fld id="{9EB92F7A-1DD5-A942-B6C3-0ECAC5F932F9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A8D0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94652" y="6402241"/>
            <a:ext cx="549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8A8D09"/>
                </a:solidFill>
              </a:defRPr>
            </a:lvl1pPr>
          </a:lstStyle>
          <a:p>
            <a:fld id="{2BDDEF88-4DD8-EE48-95CD-6C3344F9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88364" y="6402241"/>
            <a:ext cx="555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8A8D09"/>
                </a:solidFill>
              </a:defRPr>
            </a:lvl1pPr>
          </a:lstStyle>
          <a:p>
            <a:fld id="{9EB92F7A-1DD5-A942-B6C3-0ECAC5F932F9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>
            <a:lvl1pPr>
              <a:defRPr>
                <a:solidFill>
                  <a:srgbClr val="8A8D0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94652" y="6402241"/>
            <a:ext cx="549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8A8D09"/>
                </a:solidFill>
              </a:defRPr>
            </a:lvl1pPr>
          </a:lstStyle>
          <a:p>
            <a:fld id="{9EB92F7A-1DD5-A942-B6C3-0ECAC5F932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akama_ppt_template_r103_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4976"/>
            <a:ext cx="9144000" cy="573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82575" y="228600"/>
            <a:ext cx="423545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4388" y="4624668"/>
            <a:ext cx="4214812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4388" y="5562600"/>
            <a:ext cx="4214812" cy="627076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2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94652" y="6402241"/>
            <a:ext cx="549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8A8D09"/>
                </a:solidFill>
              </a:defRPr>
            </a:lvl1pPr>
          </a:lstStyle>
          <a:p>
            <a:fld id="{7A941514-10EA-D349-92E4-83B589DD84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Yakama_ppt_template_r10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95" y="4564895"/>
            <a:ext cx="7332276" cy="856401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795" y="5495998"/>
            <a:ext cx="7332275" cy="405531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88364" y="6402241"/>
            <a:ext cx="555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8A8D09"/>
                </a:solidFill>
              </a:defRPr>
            </a:lvl1pPr>
          </a:lstStyle>
          <a:p>
            <a:fld id="{9EB92F7A-1DD5-A942-B6C3-0ECAC5F932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Yakama_ppt_template_r103_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4976"/>
            <a:ext cx="9144000" cy="573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2575" y="228600"/>
            <a:ext cx="4235450" cy="5897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571750"/>
            <a:ext cx="389871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474" y="3733800"/>
            <a:ext cx="389792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1591437"/>
          </a:xfrm>
          <a:prstGeom prst="rect">
            <a:avLst/>
          </a:prstGeom>
          <a:solidFill>
            <a:srgbClr val="E8A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374450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94652" y="6402241"/>
            <a:ext cx="549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8A8D09"/>
                </a:solidFill>
              </a:defRPr>
            </a:lvl1pPr>
          </a:lstStyle>
          <a:p>
            <a:fld id="{9EB92F7A-1DD5-A942-B6C3-0ECAC5F932F9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600940" y="6402241"/>
            <a:ext cx="543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8A8D09"/>
                </a:solidFill>
              </a:defRPr>
            </a:lvl1pPr>
          </a:lstStyle>
          <a:p>
            <a:fld id="{9EB92F7A-1DD5-A942-B6C3-0ECAC5F932F9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94652" y="6402241"/>
            <a:ext cx="549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8A8D09"/>
                </a:solidFill>
              </a:defRPr>
            </a:lvl1pPr>
          </a:lstStyle>
          <a:p>
            <a:fld id="{9EB92F7A-1DD5-A942-B6C3-0ECAC5F932F9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akama_ppt_template_r103.jpg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6958189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8096179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94652" y="6402241"/>
            <a:ext cx="549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8A8D09"/>
                </a:solidFill>
              </a:defRPr>
            </a:lvl1pPr>
          </a:lstStyle>
          <a:p>
            <a:fld id="{95562346-2D5B-9B45-82EE-100ADC3D0E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7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8" r:id="rId18"/>
    <p:sldLayoutId id="2147483679" r:id="rId19"/>
    <p:sldLayoutId id="2147483680" r:id="rId2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8A8D0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903" y="1913889"/>
            <a:ext cx="8464931" cy="933450"/>
          </a:xfrm>
        </p:spPr>
        <p:txBody>
          <a:bodyPr/>
          <a:lstStyle/>
          <a:p>
            <a:r>
              <a:rPr lang="en-US" sz="4400" dirty="0" err="1" smtClean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Ahtanum</a:t>
            </a:r>
            <a:r>
              <a:rPr lang="en-US" sz="4400" dirty="0" smtClean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Creek Reach Assessment </a:t>
            </a:r>
            <a:r>
              <a:rPr lang="en-US" sz="4400" dirty="0" err="1" smtClean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Rivermiles</a:t>
            </a:r>
            <a:r>
              <a:rPr lang="en-US" sz="4400" dirty="0" smtClean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9-26 </a:t>
            </a:r>
            <a:endParaRPr lang="en-US" sz="4400" dirty="0"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903" y="3379284"/>
            <a:ext cx="7506144" cy="851185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Yakama Reservation Watershed Project</a:t>
            </a:r>
          </a:p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Project #26-1497</a:t>
            </a:r>
          </a:p>
        </p:txBody>
      </p:sp>
    </p:spTree>
    <p:extLst>
      <p:ext uri="{BB962C8B-B14F-4D97-AF65-F5344CB8AC3E}">
        <p14:creationId xmlns:p14="http://schemas.microsoft.com/office/powerpoint/2010/main" val="24845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Breakdown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637151"/>
              </p:ext>
            </p:extLst>
          </p:nvPr>
        </p:nvGraphicFramePr>
        <p:xfrm>
          <a:off x="4168775" y="1454150"/>
          <a:ext cx="4597400" cy="467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9EB92F7A-1DD5-A942-B6C3-0ECAC5F932F9}" type="slidenum">
              <a:rPr lang="en-US" smtClean="0"/>
              <a:pPr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37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BDDEF88-4DD8-EE48-95CD-6C3344F914A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10" y="1259892"/>
            <a:ext cx="6753499" cy="43433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592" y="245489"/>
            <a:ext cx="330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687117"/>
                </a:solidFill>
              </a:rPr>
              <a:t>Project Location </a:t>
            </a:r>
            <a:endParaRPr lang="en-US" sz="3200" dirty="0">
              <a:solidFill>
                <a:srgbClr val="6871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BDDEF88-4DD8-EE48-95CD-6C3344F914A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7" y="1305562"/>
            <a:ext cx="7573330" cy="41740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592" y="245489"/>
            <a:ext cx="330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687117"/>
                </a:solidFill>
              </a:rPr>
              <a:t>Project Location </a:t>
            </a:r>
            <a:endParaRPr lang="en-US" sz="3200" dirty="0">
              <a:solidFill>
                <a:srgbClr val="6871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3224" y="417368"/>
            <a:ext cx="3810685" cy="1162050"/>
          </a:xfrm>
        </p:spPr>
        <p:txBody>
          <a:bodyPr/>
          <a:lstStyle/>
          <a:p>
            <a:r>
              <a:rPr lang="en-US" dirty="0" smtClean="0">
                <a:solidFill>
                  <a:srgbClr val="687117"/>
                </a:solidFill>
              </a:rPr>
              <a:t>Limiting Factors for </a:t>
            </a:r>
            <a:r>
              <a:rPr lang="en-US" dirty="0">
                <a:solidFill>
                  <a:srgbClr val="687117"/>
                </a:solidFill>
              </a:rPr>
              <a:t>F</a:t>
            </a:r>
            <a:r>
              <a:rPr lang="en-US" dirty="0" smtClean="0">
                <a:solidFill>
                  <a:srgbClr val="687117"/>
                </a:solidFill>
              </a:rPr>
              <a:t>ish in </a:t>
            </a:r>
            <a:r>
              <a:rPr lang="en-US" dirty="0" err="1" smtClean="0">
                <a:solidFill>
                  <a:srgbClr val="687117"/>
                </a:solidFill>
              </a:rPr>
              <a:t>Ahtanum</a:t>
            </a:r>
            <a:r>
              <a:rPr lang="en-US" dirty="0" smtClean="0">
                <a:solidFill>
                  <a:srgbClr val="687117"/>
                </a:solidFill>
              </a:rPr>
              <a:t> Creek</a:t>
            </a:r>
            <a:endParaRPr lang="en-US" dirty="0">
              <a:solidFill>
                <a:srgbClr val="68711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3224" y="1823472"/>
            <a:ext cx="4675140" cy="351200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Fish passage 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hannel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conditions.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Removal of large trees has affected large woody debris recruitment over time. 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Riparian conditions.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Lack of bank stabilizing vegetation.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Invasive species present.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Low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summer flows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Summer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baseflows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reach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8-10 CFS.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9EB92F7A-1DD5-A942-B6C3-0ECAC5F932F9}" type="slidenum">
              <a:rPr lang="en-US" smtClean="0"/>
              <a:pPr/>
              <a:t>4</a:t>
            </a:fld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0" y="1323110"/>
            <a:ext cx="3326723" cy="443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0" b="4300"/>
          <a:stretch>
            <a:fillRect/>
          </a:stretch>
        </p:blipFill>
        <p:spPr>
          <a:xfrm>
            <a:off x="282575" y="205154"/>
            <a:ext cx="4235450" cy="4187952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87117"/>
                </a:solidFill>
              </a:rPr>
              <a:t>Recovery Plans and Projects</a:t>
            </a:r>
            <a:endParaRPr lang="en-US" dirty="0">
              <a:solidFill>
                <a:srgbClr val="687117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Our reach assessment aligns with actions in the Steelhead Recovery Plan and Bull Trout Action Plan. 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32" y="228600"/>
            <a:ext cx="1779112" cy="2039112"/>
          </a:xfrm>
        </p:spPr>
      </p:pic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8" t="-679" r="5970" b="679"/>
          <a:stretch/>
        </p:blipFill>
        <p:spPr>
          <a:xfrm>
            <a:off x="6802438" y="2400300"/>
            <a:ext cx="2057400" cy="2039938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A941514-10EA-D349-92E4-83B589DD844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07" y="348627"/>
            <a:ext cx="6958189" cy="1116106"/>
          </a:xfrm>
        </p:spPr>
        <p:txBody>
          <a:bodyPr/>
          <a:lstStyle/>
          <a:p>
            <a:r>
              <a:rPr lang="en-US" sz="3200" dirty="0" smtClean="0">
                <a:solidFill>
                  <a:srgbClr val="687117"/>
                </a:solidFill>
              </a:rPr>
              <a:t>What is a reach assessment? </a:t>
            </a:r>
            <a:r>
              <a:rPr lang="en-US" sz="3200" dirty="0">
                <a:solidFill>
                  <a:srgbClr val="687117"/>
                </a:solidFill>
              </a:rPr>
              <a:t>W</a:t>
            </a:r>
            <a:r>
              <a:rPr lang="en-US" sz="3200" dirty="0" smtClean="0">
                <a:solidFill>
                  <a:srgbClr val="687117"/>
                </a:solidFill>
              </a:rPr>
              <a:t>hy is it important?</a:t>
            </a:r>
            <a:endParaRPr lang="en-US" sz="3200" dirty="0">
              <a:solidFill>
                <a:srgbClr val="68711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42" y="1746739"/>
            <a:ext cx="7931955" cy="277199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Evaluation of past, present, and potential future conditions of riparian and freshwater habitat. 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Tool for identifying areas for habitat enhancement and where limiting factors can be addressed.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Provides a prioritized list of projects to inform sequencing of restoration actions in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Ahtanum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Creek. 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Builds on previous assessments.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WDFW Fish Passage Barrier Assessment (2018).</a:t>
            </a:r>
          </a:p>
          <a:p>
            <a:pPr lvl="1"/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Ahtanum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Watershed Assessment (2004)</a:t>
            </a:r>
          </a:p>
          <a:p>
            <a:pPr lvl="1"/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Ahtanum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Creek Watershed Analysis (1998)</a:t>
            </a:r>
          </a:p>
          <a:p>
            <a:pPr lvl="1"/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92498" y="6402241"/>
            <a:ext cx="551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8A8D09"/>
                </a:solidFill>
              </a:defRPr>
            </a:lvl1pPr>
          </a:lstStyle>
          <a:p>
            <a:pPr algn="ctr"/>
            <a:fld id="{2BDDEF88-4DD8-EE48-95CD-6C3344F914A7}" type="slidenum">
              <a:rPr lang="en-US"/>
              <a:pPr algn="ctr"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5854" r="736" b="4478"/>
          <a:stretch/>
        </p:blipFill>
        <p:spPr>
          <a:xfrm>
            <a:off x="4971494" y="3453415"/>
            <a:ext cx="3764133" cy="258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Reach Assessment Goals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1157796"/>
            <a:ext cx="4597399" cy="48921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Assess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current habitat conditions for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teelhead,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lamprey, bull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trout, and other salmonid species  in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rivermiles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9-26 of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Ahtanum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Creek.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Analyze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hydraulic conditions in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Ahtanum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Creek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and identify areas of concern that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are impacting habitat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availability.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Produce a list of prioritized projects that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will improve habitat abundance and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quality.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9EB92F7A-1DD5-A942-B6C3-0ECAC5F932F9}" type="slidenum">
              <a:rPr lang="en-US" smtClean="0"/>
              <a:pPr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94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687117"/>
                </a:solidFill>
              </a:rPr>
              <a:t>Reach Assessment Components</a:t>
            </a:r>
            <a:endParaRPr lang="en-US" sz="3200" dirty="0">
              <a:solidFill>
                <a:srgbClr val="68711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438946"/>
            <a:ext cx="3657413" cy="1954447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Characterizing the assessment area</a:t>
            </a:r>
          </a:p>
          <a:p>
            <a:pPr lvl="1"/>
            <a:r>
              <a:rPr lang="en-US" dirty="0" smtClean="0"/>
              <a:t>Past projects and studies</a:t>
            </a:r>
          </a:p>
          <a:p>
            <a:pPr lvl="1"/>
            <a:r>
              <a:rPr lang="en-US" dirty="0" smtClean="0"/>
              <a:t>Biophysical setting</a:t>
            </a:r>
          </a:p>
          <a:p>
            <a:pPr lvl="1"/>
            <a:r>
              <a:rPr lang="en-US" dirty="0" smtClean="0"/>
              <a:t>Fish use and status</a:t>
            </a:r>
          </a:p>
          <a:p>
            <a:pPr lvl="1"/>
            <a:r>
              <a:rPr lang="en-US" dirty="0" smtClean="0"/>
              <a:t>Human disturbance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8"/>
          </p:nvPr>
        </p:nvSpPr>
        <p:spPr>
          <a:xfrm>
            <a:off x="502920" y="3477205"/>
            <a:ext cx="3657413" cy="196596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Site Analyses</a:t>
            </a:r>
          </a:p>
          <a:p>
            <a:pPr lvl="1"/>
            <a:r>
              <a:rPr lang="en-US" dirty="0" smtClean="0"/>
              <a:t>Sediment transport analysis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Floodplain surface mapping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Vegetation analysis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Hydraulic modeling (2D HEC-RAS) </a:t>
            </a:r>
          </a:p>
          <a:p>
            <a:pPr lvl="1"/>
            <a:endParaRPr lang="en-US" dirty="0" smtClean="0"/>
          </a:p>
          <a:p>
            <a:pPr lvl="1"/>
            <a:endParaRPr lang="en-US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10075" y="1406279"/>
            <a:ext cx="3657600" cy="1965960"/>
          </a:xfrm>
        </p:spPr>
        <p:txBody>
          <a:bodyPr/>
          <a:lstStyle/>
          <a:p>
            <a:r>
              <a:rPr lang="en-US" b="1" dirty="0" smtClean="0"/>
              <a:t>Field Assessment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Forest Service Level II </a:t>
            </a:r>
            <a:r>
              <a:rPr lang="en-US" dirty="0" smtClean="0"/>
              <a:t>Habitat survey</a:t>
            </a:r>
          </a:p>
          <a:p>
            <a:pPr lvl="1"/>
            <a:r>
              <a:rPr lang="en-US" dirty="0" smtClean="0"/>
              <a:t>Geomorphology assessment</a:t>
            </a:r>
          </a:p>
          <a:p>
            <a:pPr lvl="1"/>
            <a:r>
              <a:rPr lang="en-US" dirty="0" smtClean="0"/>
              <a:t>Vegetation survey</a:t>
            </a:r>
          </a:p>
          <a:p>
            <a:pPr lvl="1"/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6"/>
          </p:nvPr>
        </p:nvSpPr>
        <p:spPr>
          <a:xfrm>
            <a:off x="4410074" y="3393393"/>
            <a:ext cx="4178289" cy="29452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Evaluation, Project Identification and Prioritization 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Development of Reach Based Ecosystem Indicators (REI metrics)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Identification of potential projects in assessment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area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Identification of conservation areas.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Prioritization of identified projects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9EB92F7A-1DD5-A942-B6C3-0ECAC5F932F9}" type="slidenum">
              <a:rPr lang="en-US" smtClean="0"/>
              <a:pPr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46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54" y="2411952"/>
            <a:ext cx="3137345" cy="1162050"/>
          </a:xfrm>
        </p:spPr>
        <p:txBody>
          <a:bodyPr/>
          <a:lstStyle/>
          <a:p>
            <a:r>
              <a:rPr lang="en-US" dirty="0" smtClean="0"/>
              <a:t>Outcomes and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21" y="1039946"/>
            <a:ext cx="4901851" cy="25340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Improved understanding of habitat quality along river miles 9-26 of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Ahtanum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Creek for steelhead, lamprey, bull trout, and other resident fish. 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Identified and prioritized habitat enhancement projects in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Ahtanum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Creek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Recommendations on sequencing of future project implementation.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9EB92F7A-1DD5-A942-B6C3-0ECAC5F932F9}" type="slidenum">
              <a:rPr lang="en-US" smtClean="0"/>
              <a:pPr/>
              <a:t>9</a:t>
            </a:fld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716" r="-7636"/>
          <a:stretch/>
        </p:blipFill>
        <p:spPr>
          <a:xfrm>
            <a:off x="4790691" y="3734242"/>
            <a:ext cx="3989325" cy="253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1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">
  <a:themeElements>
    <a:clrScheme name="Custom 2">
      <a:dk1>
        <a:sysClr val="windowText" lastClr="000000"/>
      </a:dk1>
      <a:lt1>
        <a:sysClr val="window" lastClr="FFFFFF"/>
      </a:lt1>
      <a:dk2>
        <a:srgbClr val="857D6D"/>
      </a:dk2>
      <a:lt2>
        <a:srgbClr val="DDDEDD"/>
      </a:lt2>
      <a:accent1>
        <a:srgbClr val="8A8D09"/>
      </a:accent1>
      <a:accent2>
        <a:srgbClr val="E8A723"/>
      </a:accent2>
      <a:accent3>
        <a:srgbClr val="BB4A2B"/>
      </a:accent3>
      <a:accent4>
        <a:srgbClr val="B79462"/>
      </a:accent4>
      <a:accent5>
        <a:srgbClr val="DDDEDD"/>
      </a:accent5>
      <a:accent6>
        <a:srgbClr val="857D6D"/>
      </a:accent6>
      <a:hlink>
        <a:srgbClr val="BB4A2B"/>
      </a:hlink>
      <a:folHlink>
        <a:srgbClr val="E8A723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3712</TotalTime>
  <Words>420</Words>
  <Application>Microsoft Office PowerPoint</Application>
  <PresentationFormat>On-screen Show (4:3)</PresentationFormat>
  <Paragraphs>72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Helvetica</vt:lpstr>
      <vt:lpstr>Rockwell</vt:lpstr>
      <vt:lpstr>Verdana</vt:lpstr>
      <vt:lpstr>Wingdings</vt:lpstr>
      <vt:lpstr>Main</vt:lpstr>
      <vt:lpstr>Ahtanum Creek Reach Assessment Rivermiles 9-26 </vt:lpstr>
      <vt:lpstr>PowerPoint Presentation</vt:lpstr>
      <vt:lpstr>PowerPoint Presentation</vt:lpstr>
      <vt:lpstr>Limiting Factors for Fish in Ahtanum Creek</vt:lpstr>
      <vt:lpstr>Recovery Plans and Projects</vt:lpstr>
      <vt:lpstr>What is a reach assessment? Why is it important?</vt:lpstr>
      <vt:lpstr>Reach Assessment Goals</vt:lpstr>
      <vt:lpstr>Reach Assessment Components</vt:lpstr>
      <vt:lpstr>Outcomes and Benefits</vt:lpstr>
      <vt:lpstr>Funding Breakdown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Karis Cady</dc:creator>
  <cp:lastModifiedBy>Rebecca Mitre</cp:lastModifiedBy>
  <cp:revision>129</cp:revision>
  <dcterms:created xsi:type="dcterms:W3CDTF">2012-06-12T17:57:03Z</dcterms:created>
  <dcterms:modified xsi:type="dcterms:W3CDTF">2026-04-13T22:25:01Z</dcterms:modified>
</cp:coreProperties>
</file>