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handoutMasterIdLst>
    <p:handoutMasterId r:id="rId32"/>
  </p:handoutMasterIdLst>
  <p:sldIdLst>
    <p:sldId id="256" r:id="rId2"/>
    <p:sldId id="264" r:id="rId3"/>
    <p:sldId id="284" r:id="rId4"/>
    <p:sldId id="291" r:id="rId5"/>
    <p:sldId id="281" r:id="rId6"/>
    <p:sldId id="282" r:id="rId7"/>
    <p:sldId id="273" r:id="rId8"/>
    <p:sldId id="296" r:id="rId9"/>
    <p:sldId id="295" r:id="rId10"/>
    <p:sldId id="311" r:id="rId11"/>
    <p:sldId id="297" r:id="rId12"/>
    <p:sldId id="298" r:id="rId13"/>
    <p:sldId id="299" r:id="rId14"/>
    <p:sldId id="300" r:id="rId15"/>
    <p:sldId id="301" r:id="rId16"/>
    <p:sldId id="302" r:id="rId17"/>
    <p:sldId id="312" r:id="rId18"/>
    <p:sldId id="313" r:id="rId19"/>
    <p:sldId id="314" r:id="rId20"/>
    <p:sldId id="303" r:id="rId21"/>
    <p:sldId id="304" r:id="rId22"/>
    <p:sldId id="306" r:id="rId23"/>
    <p:sldId id="307" r:id="rId24"/>
    <p:sldId id="308" r:id="rId25"/>
    <p:sldId id="309" r:id="rId26"/>
    <p:sldId id="310" r:id="rId27"/>
    <p:sldId id="315" r:id="rId28"/>
    <p:sldId id="316" r:id="rId29"/>
    <p:sldId id="289" r:id="rId3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5000" autoAdjust="0"/>
  </p:normalViewPr>
  <p:slideViewPr>
    <p:cSldViewPr>
      <p:cViewPr varScale="1">
        <p:scale>
          <a:sx n="159" d="100"/>
          <a:sy n="159" d="100"/>
        </p:scale>
        <p:origin x="2514" y="138"/>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4/14/2026</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dirty="0"/>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4/14/2026</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dirty="0"/>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4/14/2026</a:t>
            </a:fld>
            <a:endParaRPr dirty="0"/>
          </a:p>
        </p:txBody>
      </p:sp>
      <p:sp>
        <p:nvSpPr>
          <p:cNvPr id="6" name="Slide Number Placeholder 5"/>
          <p:cNvSpPr>
            <a:spLocks noGrp="1"/>
          </p:cNvSpPr>
          <p:nvPr>
            <p:ph type="sldNum" sz="quarter" idx="12"/>
          </p:nvPr>
        </p:nvSpPr>
        <p:spPr/>
        <p:txBody>
          <a:bodyPr/>
          <a:lstStyle/>
          <a:p>
            <a:fld id="{693B167E-EA96-4147-81DE-549160052C22}" type="slidenum">
              <a:rPr/>
              <a:t>‹#›</a:t>
            </a:fld>
            <a:endParaRPr dirty="0"/>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4/14/2026</a:t>
            </a:fld>
            <a:endParaRPr dirty="0"/>
          </a:p>
        </p:txBody>
      </p:sp>
      <p:sp>
        <p:nvSpPr>
          <p:cNvPr id="6" name="Slide Number Placeholder 5"/>
          <p:cNvSpPr>
            <a:spLocks noGrp="1"/>
          </p:cNvSpPr>
          <p:nvPr>
            <p:ph type="sldNum" sz="quarter" idx="12"/>
          </p:nvPr>
        </p:nvSpPr>
        <p:spPr/>
        <p:txBody>
          <a:bodyPr/>
          <a:lstStyle/>
          <a:p>
            <a:fld id="{693B167E-EA96-4147-81DE-549160052C22}"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2" name="Vertical Title 1"/>
          <p:cNvSpPr>
            <a:spLocks noGrp="1"/>
          </p:cNvSpPr>
          <p:nvPr>
            <p:ph type="title" orient="vert"/>
          </p:nvPr>
        </p:nvSpPr>
        <p:spPr>
          <a:xfrm>
            <a:off x="9558667" y="685800"/>
            <a:ext cx="12954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4/14/2026</a:t>
            </a:fld>
            <a:endParaRPr dirty="0"/>
          </a:p>
        </p:txBody>
      </p:sp>
      <p:sp>
        <p:nvSpPr>
          <p:cNvPr id="6" name="Slide Number Placeholder 5"/>
          <p:cNvSpPr>
            <a:spLocks noGrp="1"/>
          </p:cNvSpPr>
          <p:nvPr>
            <p:ph type="sldNum" sz="quarter" idx="12"/>
          </p:nvPr>
        </p:nvSpPr>
        <p:spPr/>
        <p:txBody>
          <a:bodyPr/>
          <a:lstStyle/>
          <a:p>
            <a:fld id="{693B167E-EA96-4147-81DE-549160052C22}"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4/14/2026</a:t>
            </a:fld>
            <a:endParaRPr dirty="0"/>
          </a:p>
        </p:txBody>
      </p:sp>
      <p:sp>
        <p:nvSpPr>
          <p:cNvPr id="6" name="Slide Number Placeholder 5"/>
          <p:cNvSpPr>
            <a:spLocks noGrp="1"/>
          </p:cNvSpPr>
          <p:nvPr>
            <p:ph type="sldNum" sz="quarter" idx="12"/>
          </p:nvPr>
        </p:nvSpPr>
        <p:spPr/>
        <p:txBody>
          <a:bodyPr/>
          <a:lstStyle/>
          <a:p>
            <a:fld id="{693B167E-EA96-4147-81DE-549160052C22}"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4/14/2026</a:t>
            </a:fld>
            <a:endParaRPr dirty="0"/>
          </a:p>
        </p:txBody>
      </p:sp>
      <p:sp>
        <p:nvSpPr>
          <p:cNvPr id="6" name="Slide Number Placeholder 5"/>
          <p:cNvSpPr>
            <a:spLocks noGrp="1"/>
          </p:cNvSpPr>
          <p:nvPr>
            <p:ph type="sldNum" sz="quarter" idx="12"/>
          </p:nvPr>
        </p:nvSpPr>
        <p:spPr/>
        <p:txBody>
          <a:bodyPr/>
          <a:lstStyle/>
          <a:p>
            <a:fld id="{693B167E-EA96-4147-81DE-549160052C22}" type="slidenum">
              <a:rPr/>
              <a:t>‹#›</a:t>
            </a:fld>
            <a:endParaRPr dirty="0"/>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4/14/2026</a:t>
            </a:fld>
            <a:endParaRPr dirty="0"/>
          </a:p>
        </p:txBody>
      </p:sp>
      <p:sp>
        <p:nvSpPr>
          <p:cNvPr id="7" name="Slide Number Placeholder 6"/>
          <p:cNvSpPr>
            <a:spLocks noGrp="1"/>
          </p:cNvSpPr>
          <p:nvPr>
            <p:ph type="sldNum" sz="quarter" idx="12"/>
          </p:nvPr>
        </p:nvSpPr>
        <p:spPr/>
        <p:txBody>
          <a:bodyPr/>
          <a:lstStyle/>
          <a:p>
            <a:fld id="{693B167E-EA96-4147-81DE-549160052C22}"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52466975-C014-42E5-BFA6-B8D5FDD3B81F}" type="datetimeFigureOut">
              <a:rPr lang="en-US"/>
              <a:t>4/14/2026</a:t>
            </a:fld>
            <a:endParaRPr dirty="0"/>
          </a:p>
        </p:txBody>
      </p:sp>
      <p:sp>
        <p:nvSpPr>
          <p:cNvPr id="9" name="Slide Number Placeholder 8"/>
          <p:cNvSpPr>
            <a:spLocks noGrp="1"/>
          </p:cNvSpPr>
          <p:nvPr>
            <p:ph type="sldNum" sz="quarter" idx="12"/>
          </p:nvPr>
        </p:nvSpPr>
        <p:spPr/>
        <p:txBody>
          <a:bodyPr/>
          <a:lstStyle/>
          <a:p>
            <a:fld id="{693B167E-EA96-4147-81DE-549160052C22}"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52466975-C014-42E5-BFA6-B8D5FDD3B81F}" type="datetimeFigureOut">
              <a:rPr lang="en-US"/>
              <a:t>4/14/2026</a:t>
            </a:fld>
            <a:endParaRPr dirty="0"/>
          </a:p>
        </p:txBody>
      </p:sp>
      <p:sp>
        <p:nvSpPr>
          <p:cNvPr id="5" name="Slide Number Placeholder 4"/>
          <p:cNvSpPr>
            <a:spLocks noGrp="1"/>
          </p:cNvSpPr>
          <p:nvPr>
            <p:ph type="sldNum" sz="quarter" idx="12"/>
          </p:nvPr>
        </p:nvSpPr>
        <p:spPr/>
        <p:txBody>
          <a:bodyPr/>
          <a:lstStyle/>
          <a:p>
            <a:fld id="{693B167E-EA96-4147-81DE-549160052C22}"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52466975-C014-42E5-BFA6-B8D5FDD3B81F}" type="datetimeFigureOut">
              <a:rPr lang="en-US"/>
              <a:t>4/14/2026</a:t>
            </a:fld>
            <a:endParaRPr dirty="0"/>
          </a:p>
        </p:txBody>
      </p:sp>
      <p:sp>
        <p:nvSpPr>
          <p:cNvPr id="4" name="Slide Number Placeholder 3"/>
          <p:cNvSpPr>
            <a:spLocks noGrp="1"/>
          </p:cNvSpPr>
          <p:nvPr>
            <p:ph type="sldNum" sz="quarter" idx="12"/>
          </p:nvPr>
        </p:nvSpPr>
        <p:spPr/>
        <p:txBody>
          <a:bodyPr/>
          <a:lstStyle/>
          <a:p>
            <a:fld id="{693B167E-EA96-4147-81DE-549160052C22}"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4/14/2026</a:t>
            </a:fld>
            <a:endParaRPr dirty="0"/>
          </a:p>
        </p:txBody>
      </p:sp>
      <p:sp>
        <p:nvSpPr>
          <p:cNvPr id="7" name="Slide Number Placeholder 6"/>
          <p:cNvSpPr>
            <a:spLocks noGrp="1"/>
          </p:cNvSpPr>
          <p:nvPr>
            <p:ph type="sldNum" sz="quarter" idx="12"/>
          </p:nvPr>
        </p:nvSpPr>
        <p:spPr/>
        <p:txBody>
          <a:bodyPr/>
          <a:lstStyle/>
          <a:p>
            <a:fld id="{693B167E-EA96-4147-81DE-549160052C22}"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dirty="0"/>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4/14/2026</a:t>
            </a:fld>
            <a:endParaRPr dirty="0"/>
          </a:p>
        </p:txBody>
      </p:sp>
      <p:sp>
        <p:nvSpPr>
          <p:cNvPr id="7" name="Slide Number Placeholder 6"/>
          <p:cNvSpPr>
            <a:spLocks noGrp="1"/>
          </p:cNvSpPr>
          <p:nvPr>
            <p:ph type="sldNum" sz="quarter" idx="12"/>
          </p:nvPr>
        </p:nvSpPr>
        <p:spPr/>
        <p:txBody>
          <a:bodyPr/>
          <a:lstStyle/>
          <a:p>
            <a:fld id="{693B167E-EA96-4147-81DE-549160052C22}" type="slidenum">
              <a:rPr/>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a:t>Click to edit Master title style</a:t>
            </a:r>
            <a:endParaRPr/>
          </a:p>
        </p:txBody>
      </p:sp>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100">
                <a:solidFill>
                  <a:schemeClr val="tx1"/>
                </a:solidFill>
              </a:defRPr>
            </a:lvl1pPr>
          </a:lstStyle>
          <a:p>
            <a:fld id="{52466975-C014-42E5-BFA6-B8D5FDD3B81F}" type="datetimeFigureOut">
              <a:rPr lang="en-US" smtClean="0"/>
              <a:pPr/>
              <a:t>4/14/2026</a:t>
            </a:fld>
            <a:endParaRPr lang="en-US" dirty="0"/>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100">
                <a:solidFill>
                  <a:schemeClr val="tx1"/>
                </a:solidFill>
              </a:defRPr>
            </a:lvl1pPr>
          </a:lstStyle>
          <a:p>
            <a:fld id="{693B167E-EA96-4147-81DE-549160052C22}" type="slidenum">
              <a:rPr lang="en-US" smtClean="0"/>
              <a:pPr/>
              <a:t>‹#›</a:t>
            </a:fld>
            <a:endParaRPr lang="en-US" dirty="0"/>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dirty="0"/>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632" y="1028700"/>
            <a:ext cx="9144000" cy="2667000"/>
          </a:xfrm>
        </p:spPr>
        <p:txBody>
          <a:bodyPr>
            <a:normAutofit fontScale="90000"/>
          </a:bodyPr>
          <a:lstStyle/>
          <a:p>
            <a:r>
              <a:rPr lang="en-US" sz="4400" dirty="0"/>
              <a:t>Ahtanum Village Restoration</a:t>
            </a:r>
            <a:br>
              <a:rPr lang="en-US" sz="4400" dirty="0"/>
            </a:br>
            <a:r>
              <a:rPr lang="en-US" sz="4400" dirty="0"/>
              <a:t>SRFB Targeted Investments</a:t>
            </a:r>
            <a:br>
              <a:rPr lang="en-US" sz="4400" dirty="0"/>
            </a:br>
            <a:r>
              <a:rPr lang="en-US" sz="4400" dirty="0"/>
              <a:t>Project #24-1122/Project #26-1314</a:t>
            </a:r>
            <a:br>
              <a:rPr lang="en-US" sz="4400" dirty="0"/>
            </a:br>
            <a:br>
              <a:rPr lang="en-US" sz="4400" dirty="0"/>
            </a:br>
            <a:r>
              <a:rPr lang="en-US" sz="4400" dirty="0"/>
              <a:t>Project #19-1446 (design)</a:t>
            </a:r>
            <a:br>
              <a:rPr lang="en-US" sz="4800" dirty="0"/>
            </a:br>
            <a:br>
              <a:rPr lang="en-US" sz="3200" dirty="0"/>
            </a:br>
            <a:endParaRPr lang="en-US" dirty="0"/>
          </a:p>
        </p:txBody>
      </p:sp>
      <p:sp>
        <p:nvSpPr>
          <p:cNvPr id="3" name="Subtitle 2"/>
          <p:cNvSpPr>
            <a:spLocks noGrp="1"/>
          </p:cNvSpPr>
          <p:nvPr>
            <p:ph type="subTitle" idx="1"/>
          </p:nvPr>
        </p:nvSpPr>
        <p:spPr/>
        <p:txBody>
          <a:bodyPr/>
          <a:lstStyle/>
          <a:p>
            <a:r>
              <a:rPr lang="en-US" dirty="0"/>
              <a:t>Yakima Basin Fish and Wildlife Recovery Board </a:t>
            </a:r>
          </a:p>
          <a:p>
            <a:r>
              <a:rPr lang="en-US" dirty="0"/>
              <a:t>Salmon Recovery Funding Board – April 14th, 2026</a:t>
            </a:r>
          </a:p>
          <a:p>
            <a:r>
              <a:rPr lang="en-US" dirty="0"/>
              <a:t>John Marvin – Yakama Nation Fisheries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5669546"/>
            <a:ext cx="1252538" cy="11122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0692" y="5483678"/>
            <a:ext cx="1023520" cy="129812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7612" y="76200"/>
            <a:ext cx="3209925" cy="4572000"/>
          </a:xfrm>
          <a:prstGeom prst="rect">
            <a:avLst/>
          </a:prstGeom>
        </p:spPr>
      </p:pic>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448799" cy="1144556"/>
          </a:xfrm>
        </p:spPr>
        <p:txBody>
          <a:bodyPr/>
          <a:lstStyle/>
          <a:p>
            <a:r>
              <a:rPr lang="en-US" dirty="0"/>
              <a:t>Ahtanum Village Restoration PROJECT: 24-1122 </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28129" y="0"/>
            <a:ext cx="10600283" cy="6857999"/>
          </a:xfrm>
          <a:prstGeom prst="rect">
            <a:avLst/>
          </a:prstGeom>
        </p:spPr>
      </p:pic>
    </p:spTree>
    <p:extLst>
      <p:ext uri="{BB962C8B-B14F-4D97-AF65-F5344CB8AC3E}">
        <p14:creationId xmlns:p14="http://schemas.microsoft.com/office/powerpoint/2010/main" val="8241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6612" y="0"/>
            <a:ext cx="10611470" cy="6866244"/>
          </a:xfrm>
          <a:prstGeom prst="rect">
            <a:avLst/>
          </a:prstGeom>
        </p:spPr>
      </p:pic>
    </p:spTree>
    <p:extLst>
      <p:ext uri="{BB962C8B-B14F-4D97-AF65-F5344CB8AC3E}">
        <p14:creationId xmlns:p14="http://schemas.microsoft.com/office/powerpoint/2010/main" val="320579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6613" y="0"/>
            <a:ext cx="10611468" cy="6866244"/>
          </a:xfrm>
          <a:prstGeom prst="rect">
            <a:avLst/>
          </a:prstGeom>
        </p:spPr>
      </p:pic>
    </p:spTree>
    <p:extLst>
      <p:ext uri="{BB962C8B-B14F-4D97-AF65-F5344CB8AC3E}">
        <p14:creationId xmlns:p14="http://schemas.microsoft.com/office/powerpoint/2010/main" val="342874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6613" y="0"/>
            <a:ext cx="10611468" cy="6866244"/>
          </a:xfrm>
          <a:prstGeom prst="rect">
            <a:avLst/>
          </a:prstGeom>
        </p:spPr>
      </p:pic>
      <p:sp>
        <p:nvSpPr>
          <p:cNvPr id="3" name="TextBox 2"/>
          <p:cNvSpPr txBox="1"/>
          <p:nvPr/>
        </p:nvSpPr>
        <p:spPr>
          <a:xfrm>
            <a:off x="7389812" y="189723"/>
            <a:ext cx="3048000" cy="2308324"/>
          </a:xfrm>
          <a:prstGeom prst="rect">
            <a:avLst/>
          </a:prstGeom>
          <a:noFill/>
        </p:spPr>
        <p:txBody>
          <a:bodyPr wrap="square" rtlCol="0">
            <a:spAutoFit/>
          </a:bodyPr>
          <a:lstStyle/>
          <a:p>
            <a:r>
              <a:rPr lang="en-US" dirty="0">
                <a:solidFill>
                  <a:schemeClr val="accent4"/>
                </a:solidFill>
              </a:rPr>
              <a:t>To </a:t>
            </a:r>
            <a:r>
              <a:rPr lang="en-US" dirty="0" err="1">
                <a:solidFill>
                  <a:schemeClr val="accent4"/>
                </a:solidFill>
              </a:rPr>
              <a:t>addess</a:t>
            </a:r>
            <a:r>
              <a:rPr lang="en-US" dirty="0">
                <a:solidFill>
                  <a:schemeClr val="accent4"/>
                </a:solidFill>
              </a:rPr>
              <a:t> low flow concerns, the side channel inlets and outlets have been designed to activate when flow in the main stem channel reaches roughly the 50% exceedance flow (23-cfs), flowing 6-8 months of the year. </a:t>
            </a:r>
          </a:p>
        </p:txBody>
      </p:sp>
    </p:spTree>
    <p:extLst>
      <p:ext uri="{BB962C8B-B14F-4D97-AF65-F5344CB8AC3E}">
        <p14:creationId xmlns:p14="http://schemas.microsoft.com/office/powerpoint/2010/main" val="412624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6613" y="0"/>
            <a:ext cx="10611468" cy="6866244"/>
          </a:xfrm>
          <a:prstGeom prst="rect">
            <a:avLst/>
          </a:prstGeom>
        </p:spPr>
      </p:pic>
    </p:spTree>
    <p:extLst>
      <p:ext uri="{BB962C8B-B14F-4D97-AF65-F5344CB8AC3E}">
        <p14:creationId xmlns:p14="http://schemas.microsoft.com/office/powerpoint/2010/main" val="26172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6613" y="0"/>
            <a:ext cx="10611468" cy="6866244"/>
          </a:xfrm>
          <a:prstGeom prst="rect">
            <a:avLst/>
          </a:prstGeom>
        </p:spPr>
      </p:pic>
    </p:spTree>
    <p:extLst>
      <p:ext uri="{BB962C8B-B14F-4D97-AF65-F5344CB8AC3E}">
        <p14:creationId xmlns:p14="http://schemas.microsoft.com/office/powerpoint/2010/main" val="195177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6613" y="503"/>
            <a:ext cx="10611468" cy="6865237"/>
          </a:xfrm>
          <a:prstGeom prst="rect">
            <a:avLst/>
          </a:prstGeom>
        </p:spPr>
      </p:pic>
    </p:spTree>
    <p:extLst>
      <p:ext uri="{BB962C8B-B14F-4D97-AF65-F5344CB8AC3E}">
        <p14:creationId xmlns:p14="http://schemas.microsoft.com/office/powerpoint/2010/main" val="404658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14" name="Picture Placeholder 13"/>
          <p:cNvPicPr>
            <a:picLocks noGrp="1" noChangeAspect="1"/>
          </p:cNvPicPr>
          <p:nvPr>
            <p:ph type="pic" idx="1"/>
          </p:nvPr>
        </p:nvPicPr>
        <p:blipFill>
          <a:blip r:embed="rId2">
            <a:extLst>
              <a:ext uri="{28A0092B-C50C-407E-A947-70E740481C1C}">
                <a14:useLocalDpi xmlns:a14="http://schemas.microsoft.com/office/drawing/2010/main" val="0"/>
              </a:ext>
            </a:extLst>
          </a:blip>
          <a:srcRect l="6531" r="6531"/>
          <a:stretch>
            <a:fillRect/>
          </a:stretch>
        </p:blipFill>
        <p:spPr>
          <a:xfrm rot="5400000">
            <a:off x="2064175" y="-1668035"/>
            <a:ext cx="6852179" cy="10199894"/>
          </a:xfrm>
        </p:spPr>
      </p:pic>
    </p:spTree>
    <p:extLst>
      <p:ext uri="{BB962C8B-B14F-4D97-AF65-F5344CB8AC3E}">
        <p14:creationId xmlns:p14="http://schemas.microsoft.com/office/powerpoint/2010/main" val="262556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3" y="189723"/>
            <a:ext cx="6781800" cy="1144556"/>
          </a:xfrm>
        </p:spPr>
        <p:txBody>
          <a:bodyPr/>
          <a:lstStyle/>
          <a:p>
            <a:r>
              <a:rPr lang="en-US" dirty="0"/>
              <a:t>Ahtanum Village Restoration PROJECT: 24-1122</a:t>
            </a:r>
          </a:p>
        </p:txBody>
      </p:sp>
      <p:pic>
        <p:nvPicPr>
          <p:cNvPr id="14" name="Picture Placeholder 13"/>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rot="5400000">
            <a:off x="2064175" y="-1001851"/>
            <a:ext cx="6852179" cy="8867525"/>
          </a:xfrm>
        </p:spPr>
      </p:pic>
    </p:spTree>
    <p:extLst>
      <p:ext uri="{BB962C8B-B14F-4D97-AF65-F5344CB8AC3E}">
        <p14:creationId xmlns:p14="http://schemas.microsoft.com/office/powerpoint/2010/main" val="149028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sp>
        <p:nvSpPr>
          <p:cNvPr id="3" name="Picture Placeholder 2"/>
          <p:cNvSpPr>
            <a:spLocks noGrp="1"/>
          </p:cNvSpPr>
          <p:nvPr>
            <p:ph type="pic" idx="1"/>
          </p:nvPr>
        </p:nvSpPr>
        <p:spPr/>
        <p:txBody>
          <a:bodyPr/>
          <a:lstStyle/>
          <a:p>
            <a:endParaRPr lang="en-US"/>
          </a:p>
        </p:txBody>
      </p:sp>
      <p:pic>
        <p:nvPicPr>
          <p:cNvPr id="5" name="Picture 4"/>
          <p:cNvPicPr>
            <a:picLocks noChangeAspect="1"/>
          </p:cNvPicPr>
          <p:nvPr/>
        </p:nvPicPr>
        <p:blipFill>
          <a:blip r:embed="rId2"/>
          <a:stretch>
            <a:fillRect/>
          </a:stretch>
        </p:blipFill>
        <p:spPr>
          <a:xfrm>
            <a:off x="0" y="457200"/>
            <a:ext cx="12188825" cy="5915048"/>
          </a:xfrm>
          <a:prstGeom prst="rect">
            <a:avLst/>
          </a:prstGeom>
        </p:spPr>
      </p:pic>
    </p:spTree>
    <p:extLst>
      <p:ext uri="{BB962C8B-B14F-4D97-AF65-F5344CB8AC3E}">
        <p14:creationId xmlns:p14="http://schemas.microsoft.com/office/powerpoint/2010/main" val="292940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189723"/>
            <a:ext cx="9982199" cy="1144556"/>
          </a:xfrm>
        </p:spPr>
        <p:txBody>
          <a:bodyPr/>
          <a:lstStyle/>
          <a:p>
            <a:r>
              <a:rPr lang="en-US" dirty="0"/>
              <a:t>Ahtanum Village Restoration Project # 26-1314</a:t>
            </a:r>
          </a:p>
        </p:txBody>
      </p:sp>
      <p:sp>
        <p:nvSpPr>
          <p:cNvPr id="5" name="Text Placeholder 4"/>
          <p:cNvSpPr>
            <a:spLocks noGrp="1"/>
          </p:cNvSpPr>
          <p:nvPr>
            <p:ph type="body" sz="half" idx="2"/>
          </p:nvPr>
        </p:nvSpPr>
        <p:spPr>
          <a:xfrm>
            <a:off x="8304212" y="1981200"/>
            <a:ext cx="2743200" cy="2514600"/>
          </a:xfrm>
        </p:spPr>
        <p:txBody>
          <a:bodyPr>
            <a:noAutofit/>
          </a:bodyPr>
          <a:lstStyle/>
          <a:p>
            <a:pPr marL="274320" indent="-274320">
              <a:spcBef>
                <a:spcPts val="1800"/>
              </a:spcBef>
              <a:buFont typeface="Arial" pitchFamily="34" charset="0"/>
              <a:buChar char="▪"/>
            </a:pPr>
            <a:r>
              <a:rPr lang="en-US" sz="2400" dirty="0"/>
              <a:t>Acquired by YN in 2017</a:t>
            </a:r>
          </a:p>
          <a:p>
            <a:pPr marL="274320" indent="-274320">
              <a:spcBef>
                <a:spcPts val="1800"/>
              </a:spcBef>
              <a:buFont typeface="Arial" pitchFamily="34" charset="0"/>
              <a:buChar char="▪"/>
            </a:pPr>
            <a:r>
              <a:rPr lang="en-US" sz="2400" dirty="0"/>
              <a:t>54 acres</a:t>
            </a:r>
          </a:p>
          <a:p>
            <a:pPr marL="274320" indent="-274320">
              <a:spcBef>
                <a:spcPts val="1800"/>
              </a:spcBef>
              <a:buFont typeface="Arial" pitchFamily="34" charset="0"/>
              <a:buChar char="▪"/>
            </a:pPr>
            <a:r>
              <a:rPr lang="en-US" sz="2400" dirty="0"/>
              <a:t>93 a/f surface water rights</a:t>
            </a:r>
          </a:p>
          <a:p>
            <a:pPr marL="274320" indent="-274320">
              <a:spcBef>
                <a:spcPts val="1800"/>
              </a:spcBef>
              <a:buFont typeface="Arial" pitchFamily="34" charset="0"/>
              <a:buChar char="▪"/>
            </a:pPr>
            <a:r>
              <a:rPr lang="en-US" sz="2400" dirty="0"/>
              <a:t>Within City of Union Gap</a:t>
            </a:r>
          </a:p>
          <a:p>
            <a:pPr marL="274320" indent="-274320">
              <a:spcBef>
                <a:spcPts val="1800"/>
              </a:spcBef>
              <a:buFont typeface="Arial" pitchFamily="34" charset="0"/>
              <a:buChar char="▪"/>
            </a:pPr>
            <a:r>
              <a:rPr lang="en-US" sz="2400" dirty="0"/>
              <a:t>Development Agreement</a:t>
            </a:r>
          </a:p>
          <a:p>
            <a:pPr marL="274320" indent="-274320">
              <a:spcBef>
                <a:spcPts val="1800"/>
              </a:spcBef>
              <a:buFont typeface="Arial" pitchFamily="34" charset="0"/>
              <a:buChar char="▪"/>
            </a:pPr>
            <a:r>
              <a:rPr lang="en-US" sz="2400" dirty="0"/>
              <a:t>Zoned Industrial</a:t>
            </a:r>
          </a:p>
        </p:txBody>
      </p:sp>
      <p:pic>
        <p:nvPicPr>
          <p:cNvPr id="17" name="Picture Placeholder 16"/>
          <p:cNvPicPr>
            <a:picLocks noGrp="1" noChangeAspect="1"/>
          </p:cNvPicPr>
          <p:nvPr>
            <p:ph type="pic" idx="1"/>
          </p:nvPr>
        </p:nvPicPr>
        <p:blipFill>
          <a:blip r:embed="rId2">
            <a:extLst>
              <a:ext uri="{28A0092B-C50C-407E-A947-70E740481C1C}">
                <a14:useLocalDpi xmlns:a14="http://schemas.microsoft.com/office/drawing/2010/main" val="0"/>
              </a:ext>
            </a:extLst>
          </a:blip>
          <a:srcRect t="6576" b="6576"/>
          <a:stretch>
            <a:fillRect/>
          </a:stretch>
        </p:blipFill>
        <p:spPr>
          <a:xfrm>
            <a:off x="345708" y="1676400"/>
            <a:ext cx="7653704" cy="5141562"/>
          </a:xfrm>
        </p:spPr>
      </p:pic>
    </p:spTree>
    <p:extLst>
      <p:ext uri="{BB962C8B-B14F-4D97-AF65-F5344CB8AC3E}">
        <p14:creationId xmlns:p14="http://schemas.microsoft.com/office/powerpoint/2010/main" val="32205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7391" y="503"/>
            <a:ext cx="10609911" cy="6865237"/>
          </a:xfrm>
          <a:prstGeom prst="rect">
            <a:avLst/>
          </a:prstGeom>
        </p:spPr>
      </p:pic>
    </p:spTree>
    <p:extLst>
      <p:ext uri="{BB962C8B-B14F-4D97-AF65-F5344CB8AC3E}">
        <p14:creationId xmlns:p14="http://schemas.microsoft.com/office/powerpoint/2010/main" val="307235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7391" y="503"/>
            <a:ext cx="10609911" cy="6865236"/>
          </a:xfrm>
          <a:prstGeom prst="rect">
            <a:avLst/>
          </a:prstGeom>
        </p:spPr>
      </p:pic>
    </p:spTree>
    <p:extLst>
      <p:ext uri="{BB962C8B-B14F-4D97-AF65-F5344CB8AC3E}">
        <p14:creationId xmlns:p14="http://schemas.microsoft.com/office/powerpoint/2010/main" val="298080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7391" y="1006"/>
            <a:ext cx="10609911" cy="6864229"/>
          </a:xfrm>
          <a:prstGeom prst="rect">
            <a:avLst/>
          </a:prstGeom>
        </p:spPr>
      </p:pic>
    </p:spTree>
    <p:extLst>
      <p:ext uri="{BB962C8B-B14F-4D97-AF65-F5344CB8AC3E}">
        <p14:creationId xmlns:p14="http://schemas.microsoft.com/office/powerpoint/2010/main" val="938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8170" y="1006"/>
            <a:ext cx="10608353" cy="6864229"/>
          </a:xfrm>
          <a:prstGeom prst="rect">
            <a:avLst/>
          </a:prstGeom>
        </p:spPr>
      </p:pic>
    </p:spTree>
    <p:extLst>
      <p:ext uri="{BB962C8B-B14F-4D97-AF65-F5344CB8AC3E}">
        <p14:creationId xmlns:p14="http://schemas.microsoft.com/office/powerpoint/2010/main" val="266085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8170" y="1006"/>
            <a:ext cx="10608353" cy="6864228"/>
          </a:xfrm>
          <a:prstGeom prst="rect">
            <a:avLst/>
          </a:prstGeom>
        </p:spPr>
      </p:pic>
    </p:spTree>
    <p:extLst>
      <p:ext uri="{BB962C8B-B14F-4D97-AF65-F5344CB8AC3E}">
        <p14:creationId xmlns:p14="http://schemas.microsoft.com/office/powerpoint/2010/main" val="193702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8170" y="1006"/>
            <a:ext cx="10608352" cy="6864228"/>
          </a:xfrm>
          <a:prstGeom prst="rect">
            <a:avLst/>
          </a:prstGeom>
        </p:spPr>
      </p:pic>
    </p:spTree>
    <p:extLst>
      <p:ext uri="{BB962C8B-B14F-4D97-AF65-F5344CB8AC3E}">
        <p14:creationId xmlns:p14="http://schemas.microsoft.com/office/powerpoint/2010/main" val="352927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296399" cy="1144556"/>
          </a:xfrm>
        </p:spPr>
        <p:txBody>
          <a:bodyPr/>
          <a:lstStyle/>
          <a:p>
            <a:r>
              <a:rPr lang="en-US" dirty="0"/>
              <a:t>Ahtanum Village Restoration PROJECT: 24-1122</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38170" y="1006"/>
            <a:ext cx="10608352" cy="6864227"/>
          </a:xfrm>
          <a:prstGeom prst="rect">
            <a:avLst/>
          </a:prstGeom>
        </p:spPr>
      </p:pic>
    </p:spTree>
    <p:extLst>
      <p:ext uri="{BB962C8B-B14F-4D97-AF65-F5344CB8AC3E}">
        <p14:creationId xmlns:p14="http://schemas.microsoft.com/office/powerpoint/2010/main" val="273383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pic>
        <p:nvPicPr>
          <p:cNvPr id="8" name="Picture 7">
            <a:extLst>
              <a:ext uri="{FF2B5EF4-FFF2-40B4-BE49-F238E27FC236}">
                <a16:creationId xmlns:a16="http://schemas.microsoft.com/office/drawing/2014/main" id="{05DFD483-8B58-E120-FCA9-72D90B3230F5}"/>
              </a:ext>
            </a:extLst>
          </p:cNvPr>
          <p:cNvPicPr>
            <a:picLocks noChangeAspect="1"/>
          </p:cNvPicPr>
          <p:nvPr/>
        </p:nvPicPr>
        <p:blipFill>
          <a:blip r:embed="rId2"/>
          <a:stretch>
            <a:fillRect/>
          </a:stretch>
        </p:blipFill>
        <p:spPr>
          <a:xfrm>
            <a:off x="1217612" y="72510"/>
            <a:ext cx="8068331" cy="6712979"/>
          </a:xfrm>
          <a:prstGeom prst="rect">
            <a:avLst/>
          </a:prstGeom>
        </p:spPr>
      </p:pic>
    </p:spTree>
    <p:extLst>
      <p:ext uri="{BB962C8B-B14F-4D97-AF65-F5344CB8AC3E}">
        <p14:creationId xmlns:p14="http://schemas.microsoft.com/office/powerpoint/2010/main" val="212233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Ahtanum Village Restoration Design</a:t>
            </a:r>
          </a:p>
        </p:txBody>
      </p:sp>
      <p:sp>
        <p:nvSpPr>
          <p:cNvPr id="3" name="Content Placeholder 2"/>
          <p:cNvSpPr>
            <a:spLocks noGrp="1"/>
          </p:cNvSpPr>
          <p:nvPr>
            <p:ph sz="half" idx="1"/>
          </p:nvPr>
        </p:nvSpPr>
        <p:spPr>
          <a:xfrm>
            <a:off x="0" y="1676400"/>
            <a:ext cx="5938965" cy="5181600"/>
          </a:xfrm>
        </p:spPr>
        <p:txBody>
          <a:bodyPr>
            <a:normAutofit/>
          </a:bodyPr>
          <a:lstStyle/>
          <a:p>
            <a:r>
              <a:rPr lang="en-US" sz="2000" dirty="0"/>
              <a:t>La Salle High School Riparian Enhancement - Project #10-1753</a:t>
            </a:r>
          </a:p>
        </p:txBody>
      </p:sp>
      <p:sp>
        <p:nvSpPr>
          <p:cNvPr id="4" name="Content Placeholder 3"/>
          <p:cNvSpPr>
            <a:spLocks noGrp="1"/>
          </p:cNvSpPr>
          <p:nvPr>
            <p:ph sz="half" idx="2"/>
          </p:nvPr>
        </p:nvSpPr>
        <p:spPr>
          <a:xfrm>
            <a:off x="6246812" y="1752600"/>
            <a:ext cx="5867400" cy="5105400"/>
          </a:xfrm>
        </p:spPr>
        <p:txBody>
          <a:bodyPr>
            <a:normAutofit/>
          </a:bodyPr>
          <a:lstStyle/>
          <a:p>
            <a:r>
              <a:rPr lang="en-US" sz="2000" dirty="0"/>
              <a:t>Ahtanum Creek Restoration Survey and DESIGN 2014 - Project #14-1222 $120,000/$105,000 BPA.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5" y="2438399"/>
            <a:ext cx="5462337" cy="42208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373" y="2812510"/>
            <a:ext cx="5971309" cy="3863788"/>
          </a:xfrm>
          <a:prstGeom prst="rect">
            <a:avLst/>
          </a:prstGeom>
        </p:spPr>
      </p:pic>
    </p:spTree>
    <p:extLst>
      <p:ext uri="{BB962C8B-B14F-4D97-AF65-F5344CB8AC3E}">
        <p14:creationId xmlns:p14="http://schemas.microsoft.com/office/powerpoint/2010/main" val="254320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612" y="1129054"/>
            <a:ext cx="9144000" cy="2667000"/>
          </a:xfrm>
        </p:spPr>
        <p:txBody>
          <a:bodyPr>
            <a:normAutofit/>
          </a:bodyPr>
          <a:lstStyle/>
          <a:p>
            <a:r>
              <a:rPr lang="en-US" sz="3600" dirty="0"/>
              <a:t>Ahtanum Village Restoration</a:t>
            </a:r>
            <a:br>
              <a:rPr lang="en-US" sz="4000" dirty="0"/>
            </a:br>
            <a:r>
              <a:rPr lang="en-US" sz="2400" dirty="0"/>
              <a:t>Project # 26-1314</a:t>
            </a:r>
            <a:br>
              <a:rPr lang="en-US" sz="2400" dirty="0"/>
            </a:br>
            <a:br>
              <a:rPr lang="en-US" sz="2400" dirty="0"/>
            </a:br>
            <a:r>
              <a:rPr lang="en-US" sz="4800" dirty="0"/>
              <a:t>Questions???</a:t>
            </a:r>
            <a:endParaRPr lang="en-US" sz="8800" dirty="0"/>
          </a:p>
        </p:txBody>
      </p:sp>
      <p:sp>
        <p:nvSpPr>
          <p:cNvPr id="3" name="Subtitle 2"/>
          <p:cNvSpPr>
            <a:spLocks noGrp="1"/>
          </p:cNvSpPr>
          <p:nvPr>
            <p:ph type="subTitle" idx="1"/>
          </p:nvPr>
        </p:nvSpPr>
        <p:spPr/>
        <p:txBody>
          <a:bodyPr/>
          <a:lstStyle/>
          <a:p>
            <a:r>
              <a:rPr lang="en-US" dirty="0"/>
              <a:t>Yakima Basin Fish and Wildlife Recovery Board </a:t>
            </a:r>
          </a:p>
          <a:p>
            <a:r>
              <a:rPr lang="en-US" dirty="0"/>
              <a:t>Salmon Recovery Funding Board – April 14th, 2026</a:t>
            </a:r>
          </a:p>
          <a:p>
            <a:r>
              <a:rPr lang="en-US" dirty="0"/>
              <a:t>John Marvin – Yakama Nation Fisheries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5669546"/>
            <a:ext cx="1252538" cy="11122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0692" y="5483678"/>
            <a:ext cx="1023520" cy="129812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728" y="133755"/>
            <a:ext cx="5974810" cy="4590645"/>
          </a:xfrm>
          <a:prstGeom prst="rect">
            <a:avLst/>
          </a:prstGeom>
        </p:spPr>
      </p:pic>
    </p:spTree>
    <p:extLst>
      <p:ext uri="{BB962C8B-B14F-4D97-AF65-F5344CB8AC3E}">
        <p14:creationId xmlns:p14="http://schemas.microsoft.com/office/powerpoint/2010/main" val="391236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601199" cy="1144556"/>
          </a:xfrm>
        </p:spPr>
        <p:txBody>
          <a:bodyPr/>
          <a:lstStyle/>
          <a:p>
            <a:r>
              <a:rPr lang="en-US" dirty="0"/>
              <a:t>Ahtanum Village Restoration Project # 26-1314</a:t>
            </a:r>
          </a:p>
        </p:txBody>
      </p:sp>
      <p:pic>
        <p:nvPicPr>
          <p:cNvPr id="12" name="Picture Placeholder 11"/>
          <p:cNvPicPr>
            <a:picLocks noGrp="1" noChangeAspect="1"/>
          </p:cNvPicPr>
          <p:nvPr>
            <p:ph type="pic" idx="1"/>
          </p:nvPr>
        </p:nvPicPr>
        <p:blipFill>
          <a:blip r:embed="rId2">
            <a:extLst>
              <a:ext uri="{28A0092B-C50C-407E-A947-70E740481C1C}">
                <a14:useLocalDpi xmlns:a14="http://schemas.microsoft.com/office/drawing/2010/main" val="0"/>
              </a:ext>
            </a:extLst>
          </a:blip>
          <a:srcRect t="6531" b="6531"/>
          <a:stretch>
            <a:fillRect/>
          </a:stretch>
        </p:blipFill>
        <p:spPr>
          <a:xfrm>
            <a:off x="74612" y="1707466"/>
            <a:ext cx="7667059" cy="5150534"/>
          </a:xfrm>
        </p:spPr>
      </p:pic>
      <p:sp>
        <p:nvSpPr>
          <p:cNvPr id="3" name="TextBox 2"/>
          <p:cNvSpPr txBox="1"/>
          <p:nvPr/>
        </p:nvSpPr>
        <p:spPr>
          <a:xfrm>
            <a:off x="7923212" y="1828800"/>
            <a:ext cx="3962400" cy="1431161"/>
          </a:xfrm>
          <a:prstGeom prst="rect">
            <a:avLst/>
          </a:prstGeom>
          <a:noFill/>
        </p:spPr>
        <p:txBody>
          <a:bodyPr wrap="square" rtlCol="0">
            <a:spAutoFit/>
          </a:bodyPr>
          <a:lstStyle/>
          <a:p>
            <a:pPr marL="274320" indent="-274320">
              <a:lnSpc>
                <a:spcPct val="90000"/>
              </a:lnSpc>
              <a:spcBef>
                <a:spcPts val="1800"/>
              </a:spcBef>
              <a:buSzPct val="110000"/>
              <a:buFont typeface="Arial" pitchFamily="34" charset="0"/>
              <a:buChar char="▪"/>
            </a:pPr>
            <a:r>
              <a:rPr lang="en-US" sz="2000" dirty="0"/>
              <a:t>Historically utilized for Agriculture.</a:t>
            </a:r>
          </a:p>
          <a:p>
            <a:pPr marL="731520" lvl="1" indent="-274320">
              <a:lnSpc>
                <a:spcPct val="90000"/>
              </a:lnSpc>
              <a:spcBef>
                <a:spcPts val="1800"/>
              </a:spcBef>
              <a:buSzPct val="110000"/>
              <a:buFont typeface="Arial" pitchFamily="34" charset="0"/>
              <a:buChar char="▪"/>
            </a:pPr>
            <a:r>
              <a:rPr lang="en-US" sz="2000" dirty="0"/>
              <a:t>Grazing and hay</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942650" y="3443579"/>
            <a:ext cx="3923523" cy="2942642"/>
          </a:xfrm>
          <a:prstGeom prst="rect">
            <a:avLst/>
          </a:prstGeom>
        </p:spPr>
      </p:pic>
    </p:spTree>
    <p:extLst>
      <p:ext uri="{BB962C8B-B14F-4D97-AF65-F5344CB8AC3E}">
        <p14:creationId xmlns:p14="http://schemas.microsoft.com/office/powerpoint/2010/main" val="106639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372599" cy="1144556"/>
          </a:xfrm>
        </p:spPr>
        <p:txBody>
          <a:bodyPr/>
          <a:lstStyle/>
          <a:p>
            <a:r>
              <a:rPr lang="en-US" dirty="0"/>
              <a:t>Ahtanum Village Restoration Project # 26-1314</a:t>
            </a:r>
          </a:p>
        </p:txBody>
      </p:sp>
      <p:pic>
        <p:nvPicPr>
          <p:cNvPr id="12" name="Picture Placeholder 1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072382" y="1687413"/>
            <a:ext cx="6850830" cy="5150534"/>
          </a:xfrm>
        </p:spPr>
      </p:pic>
      <p:sp>
        <p:nvSpPr>
          <p:cNvPr id="3" name="TextBox 2"/>
          <p:cNvSpPr txBox="1"/>
          <p:nvPr/>
        </p:nvSpPr>
        <p:spPr>
          <a:xfrm>
            <a:off x="7923212" y="1828800"/>
            <a:ext cx="3962400" cy="2492990"/>
          </a:xfrm>
          <a:prstGeom prst="rect">
            <a:avLst/>
          </a:prstGeom>
          <a:noFill/>
        </p:spPr>
        <p:txBody>
          <a:bodyPr wrap="square" rtlCol="0">
            <a:spAutoFit/>
          </a:bodyPr>
          <a:lstStyle/>
          <a:p>
            <a:pPr marL="274320" indent="-274320">
              <a:lnSpc>
                <a:spcPct val="90000"/>
              </a:lnSpc>
              <a:spcBef>
                <a:spcPts val="1800"/>
              </a:spcBef>
              <a:buSzPct val="110000"/>
              <a:buFont typeface="Arial" pitchFamily="34" charset="0"/>
              <a:buChar char="▪"/>
            </a:pPr>
            <a:r>
              <a:rPr lang="en-US" sz="2400" dirty="0"/>
              <a:t>BPA Funded Acquisition </a:t>
            </a:r>
          </a:p>
          <a:p>
            <a:pPr marL="274320" indent="-274320">
              <a:lnSpc>
                <a:spcPct val="90000"/>
              </a:lnSpc>
              <a:spcBef>
                <a:spcPts val="1800"/>
              </a:spcBef>
              <a:buSzPct val="110000"/>
              <a:buFont typeface="Arial" pitchFamily="34" charset="0"/>
              <a:buChar char="▪"/>
            </a:pPr>
            <a:r>
              <a:rPr lang="en-US" sz="2400" dirty="0"/>
              <a:t>BPA Conservation  Easement</a:t>
            </a:r>
          </a:p>
          <a:p>
            <a:pPr marL="274320" indent="-274320">
              <a:lnSpc>
                <a:spcPct val="90000"/>
              </a:lnSpc>
              <a:spcBef>
                <a:spcPts val="1800"/>
              </a:spcBef>
              <a:buSzPct val="110000"/>
              <a:buFont typeface="Arial" pitchFamily="34" charset="0"/>
              <a:buChar char="▪"/>
            </a:pPr>
            <a:r>
              <a:rPr lang="en-US" sz="2400" dirty="0"/>
              <a:t>Open/Open Space tax program</a:t>
            </a:r>
          </a:p>
          <a:p>
            <a:endParaRPr lang="en-US" dirty="0"/>
          </a:p>
        </p:txBody>
      </p:sp>
    </p:spTree>
    <p:extLst>
      <p:ext uri="{BB962C8B-B14F-4D97-AF65-F5344CB8AC3E}">
        <p14:creationId xmlns:p14="http://schemas.microsoft.com/office/powerpoint/2010/main" val="185144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2" y="189723"/>
            <a:ext cx="9448799" cy="1144556"/>
          </a:xfrm>
        </p:spPr>
        <p:txBody>
          <a:bodyPr/>
          <a:lstStyle/>
          <a:p>
            <a:r>
              <a:rPr lang="en-US" dirty="0"/>
              <a:t>Ahtanum Village Restoration Project # 26-1314</a:t>
            </a:r>
          </a:p>
        </p:txBody>
      </p:sp>
      <p:sp>
        <p:nvSpPr>
          <p:cNvPr id="14" name="Content Placeholder 13"/>
          <p:cNvSpPr>
            <a:spLocks noGrp="1"/>
          </p:cNvSpPr>
          <p:nvPr>
            <p:ph idx="1"/>
          </p:nvPr>
        </p:nvSpPr>
        <p:spPr>
          <a:xfrm>
            <a:off x="-3593" y="1676400"/>
            <a:ext cx="9144000" cy="4876800"/>
          </a:xfrm>
        </p:spPr>
        <p:txBody>
          <a:bodyPr/>
          <a:lstStyle/>
          <a:p>
            <a:pPr marL="274320" lvl="1">
              <a:spcBef>
                <a:spcPts val="1800"/>
              </a:spcBef>
            </a:pPr>
            <a:r>
              <a:rPr lang="en-US" sz="2400" dirty="0"/>
              <a:t>Limiting Factors for salmon recovery:</a:t>
            </a:r>
          </a:p>
          <a:p>
            <a:pPr lvl="1"/>
            <a:r>
              <a:rPr lang="en-US" b="1" u="sng" dirty="0"/>
              <a:t>Degraded Channel Structure/Complexity</a:t>
            </a:r>
            <a:r>
              <a:rPr lang="en-US" dirty="0"/>
              <a:t>.</a:t>
            </a:r>
          </a:p>
          <a:p>
            <a:pPr lvl="1"/>
            <a:r>
              <a:rPr lang="en-US" b="1" u="sng" dirty="0"/>
              <a:t>Degraded Habitat Diversity/Quality</a:t>
            </a:r>
            <a:r>
              <a:rPr lang="en-US" dirty="0"/>
              <a:t>.</a:t>
            </a:r>
          </a:p>
          <a:p>
            <a:pPr lvl="1"/>
            <a:r>
              <a:rPr lang="en-US" b="1" u="sng" dirty="0"/>
              <a:t>Degraded riparian/floodplain habitat</a:t>
            </a:r>
            <a:r>
              <a:rPr lang="en-US" dirty="0"/>
              <a:t>;</a:t>
            </a:r>
          </a:p>
          <a:p>
            <a:pPr lvl="2"/>
            <a:r>
              <a:rPr lang="en-US" b="1" u="sng" dirty="0"/>
              <a:t>Diminished LWD Recruitment</a:t>
            </a:r>
            <a:r>
              <a:rPr lang="en-US" dirty="0"/>
              <a:t>.</a:t>
            </a:r>
          </a:p>
          <a:p>
            <a:pPr lvl="1"/>
            <a:endParaRPr lang="en-US" dirty="0">
              <a:effectLst/>
            </a:endParaRPr>
          </a:p>
        </p:txBody>
      </p:sp>
      <p:pic>
        <p:nvPicPr>
          <p:cNvPr id="3" name="Picture 2"/>
          <p:cNvPicPr>
            <a:picLocks noChangeAspect="1"/>
          </p:cNvPicPr>
          <p:nvPr/>
        </p:nvPicPr>
        <p:blipFill>
          <a:blip r:embed="rId2"/>
          <a:stretch>
            <a:fillRect/>
          </a:stretch>
        </p:blipFill>
        <p:spPr>
          <a:xfrm>
            <a:off x="7161212" y="1692442"/>
            <a:ext cx="2448865" cy="3271736"/>
          </a:xfrm>
          <a:prstGeom prst="rect">
            <a:avLst/>
          </a:prstGeom>
        </p:spPr>
      </p:pic>
      <p:pic>
        <p:nvPicPr>
          <p:cNvPr id="4" name="Picture 3"/>
          <p:cNvPicPr>
            <a:picLocks noChangeAspect="1"/>
          </p:cNvPicPr>
          <p:nvPr/>
        </p:nvPicPr>
        <p:blipFill>
          <a:blip r:embed="rId3"/>
          <a:stretch>
            <a:fillRect/>
          </a:stretch>
        </p:blipFill>
        <p:spPr>
          <a:xfrm>
            <a:off x="4630428" y="3505201"/>
            <a:ext cx="2465049" cy="32931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1228" y="3505200"/>
            <a:ext cx="2461250" cy="3293102"/>
          </a:xfrm>
          <a:prstGeom prst="rect">
            <a:avLst/>
          </a:prstGeom>
        </p:spPr>
      </p:pic>
    </p:spTree>
    <p:extLst>
      <p:ext uri="{BB962C8B-B14F-4D97-AF65-F5344CB8AC3E}">
        <p14:creationId xmlns:p14="http://schemas.microsoft.com/office/powerpoint/2010/main" val="366701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2" y="189723"/>
            <a:ext cx="9448799" cy="1144556"/>
          </a:xfrm>
        </p:spPr>
        <p:txBody>
          <a:bodyPr/>
          <a:lstStyle/>
          <a:p>
            <a:r>
              <a:rPr lang="en-US" dirty="0"/>
              <a:t>Ahtanum Village Restoration Project # 26-1314</a:t>
            </a:r>
          </a:p>
        </p:txBody>
      </p:sp>
      <p:sp>
        <p:nvSpPr>
          <p:cNvPr id="14" name="Content Placeholder 13"/>
          <p:cNvSpPr>
            <a:spLocks noGrp="1"/>
          </p:cNvSpPr>
          <p:nvPr>
            <p:ph idx="1"/>
          </p:nvPr>
        </p:nvSpPr>
        <p:spPr>
          <a:xfrm>
            <a:off x="74612" y="1816767"/>
            <a:ext cx="9144000" cy="4876800"/>
          </a:xfrm>
        </p:spPr>
        <p:txBody>
          <a:bodyPr/>
          <a:lstStyle/>
          <a:p>
            <a:r>
              <a:rPr lang="en-US" dirty="0"/>
              <a:t>The 2009 Yakima Basin Steelhead Recovery Plan:</a:t>
            </a:r>
          </a:p>
          <a:p>
            <a:pPr lvl="1"/>
            <a:r>
              <a:rPr lang="en-US" dirty="0"/>
              <a:t>“</a:t>
            </a:r>
            <a:r>
              <a:rPr lang="en-US" b="1" u="sng" dirty="0"/>
              <a:t>floodplain constriction and development</a:t>
            </a:r>
            <a:r>
              <a:rPr lang="en-US" dirty="0"/>
              <a:t>” as one of the main threats to the Naches distinct population segment of the ESA listed Middle Columbia River Steelhead. </a:t>
            </a:r>
          </a:p>
          <a:p>
            <a:pPr lvl="1"/>
            <a:r>
              <a:rPr lang="en-US" b="1" u="sng" dirty="0"/>
              <a:t>Naches Action #27 Ahtanum Creek Floodplain and Side Channel Restoration</a:t>
            </a:r>
            <a:r>
              <a:rPr lang="en-US" dirty="0"/>
              <a:t>.</a:t>
            </a:r>
          </a:p>
          <a:p>
            <a:pPr lvl="2"/>
            <a:r>
              <a:rPr lang="en-US" b="1" u="sng" dirty="0"/>
              <a:t>TAG Focus Project #10 - Restoration projects that reduce incision and increase complexity of mainstem Ahtanum Creek and the North Fork below the Middle Fork.</a:t>
            </a:r>
          </a:p>
          <a:p>
            <a:pPr marL="274320" lvl="1">
              <a:spcBef>
                <a:spcPts val="1800"/>
              </a:spcBef>
            </a:pPr>
            <a:r>
              <a:rPr lang="en-US" sz="2400" dirty="0"/>
              <a:t>Yakama Nation Acquisition:</a:t>
            </a:r>
          </a:p>
          <a:p>
            <a:pPr marL="688975" lvl="2">
              <a:spcBef>
                <a:spcPts val="1800"/>
              </a:spcBef>
            </a:pPr>
            <a:r>
              <a:rPr lang="en-US" dirty="0"/>
              <a:t>Naches Action #28 Protect Ahtanum Creek riparian areas to lessen development.</a:t>
            </a:r>
          </a:p>
          <a:p>
            <a:pPr marL="688975" lvl="2">
              <a:spcBef>
                <a:spcPts val="1800"/>
              </a:spcBef>
            </a:pPr>
            <a:r>
              <a:rPr lang="en-US" dirty="0"/>
              <a:t>Naches Action #29 Reduce livestock impacts on Ahtanum Creek riparian areas. </a:t>
            </a:r>
          </a:p>
          <a:p>
            <a:pPr marL="688975" lvl="2">
              <a:spcBef>
                <a:spcPts val="1800"/>
              </a:spcBef>
            </a:pPr>
            <a:endParaRPr lang="en-US" dirty="0"/>
          </a:p>
          <a:p>
            <a:pPr lvl="1"/>
            <a:endParaRPr lang="en-US" dirty="0"/>
          </a:p>
          <a:p>
            <a:pPr lvl="1"/>
            <a:endParaRPr lang="en-US" dirty="0">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3778" y="1792704"/>
            <a:ext cx="3075385" cy="4114800"/>
          </a:xfrm>
          <a:prstGeom prst="rect">
            <a:avLst/>
          </a:prstGeom>
        </p:spPr>
      </p:pic>
    </p:spTree>
    <p:extLst>
      <p:ext uri="{BB962C8B-B14F-4D97-AF65-F5344CB8AC3E}">
        <p14:creationId xmlns:p14="http://schemas.microsoft.com/office/powerpoint/2010/main" val="420015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2" y="189723"/>
            <a:ext cx="9448799" cy="1144556"/>
          </a:xfrm>
        </p:spPr>
        <p:txBody>
          <a:bodyPr/>
          <a:lstStyle/>
          <a:p>
            <a:r>
              <a:rPr lang="en-US" dirty="0"/>
              <a:t>Ahtanum Village Restoration Project # 26-1314</a:t>
            </a:r>
          </a:p>
        </p:txBody>
      </p:sp>
      <p:sp>
        <p:nvSpPr>
          <p:cNvPr id="14" name="Content Placeholder 13"/>
          <p:cNvSpPr>
            <a:spLocks noGrp="1"/>
          </p:cNvSpPr>
          <p:nvPr>
            <p:ph idx="1"/>
          </p:nvPr>
        </p:nvSpPr>
        <p:spPr>
          <a:xfrm>
            <a:off x="74612" y="1676400"/>
            <a:ext cx="9144000" cy="4876800"/>
          </a:xfrm>
        </p:spPr>
        <p:txBody>
          <a:bodyPr>
            <a:normAutofit fontScale="92500"/>
          </a:bodyPr>
          <a:lstStyle/>
          <a:p>
            <a:r>
              <a:rPr lang="en-US" dirty="0"/>
              <a:t>The proposed restoration will focus on </a:t>
            </a:r>
            <a:r>
              <a:rPr lang="en-US" b="1" u="sng" dirty="0"/>
              <a:t>restoring natural geomorphic processes and historic wood loading</a:t>
            </a:r>
            <a:r>
              <a:rPr lang="en-US" dirty="0"/>
              <a:t>, to directly address the key limiting factors impairing spawning, rearing and migration habitat for anadromous species, including ESA listed steelhead.</a:t>
            </a:r>
          </a:p>
          <a:p>
            <a:r>
              <a:rPr lang="en-US" dirty="0"/>
              <a:t>The restoration goals of the project are to:</a:t>
            </a:r>
          </a:p>
          <a:p>
            <a:pPr lvl="1"/>
            <a:r>
              <a:rPr lang="en-US" dirty="0"/>
              <a:t>Increase the frequency and quality of pool habitat, </a:t>
            </a:r>
          </a:p>
          <a:p>
            <a:pPr lvl="1"/>
            <a:r>
              <a:rPr lang="en-US" dirty="0"/>
              <a:t>Increase riparian cover, </a:t>
            </a:r>
          </a:p>
          <a:p>
            <a:pPr lvl="1"/>
            <a:r>
              <a:rPr lang="en-US" dirty="0"/>
              <a:t>Increase instream woody material, </a:t>
            </a:r>
          </a:p>
          <a:p>
            <a:pPr lvl="1"/>
            <a:r>
              <a:rPr lang="en-US" dirty="0"/>
              <a:t>Increase channel length,</a:t>
            </a:r>
          </a:p>
          <a:p>
            <a:pPr lvl="1"/>
            <a:r>
              <a:rPr lang="en-US" dirty="0"/>
              <a:t>reducing hydraulic energy by increasing channel roughness to increase retention of spawning gravels,</a:t>
            </a:r>
          </a:p>
          <a:p>
            <a:pPr lvl="1"/>
            <a:r>
              <a:rPr lang="en-US" dirty="0"/>
              <a:t>Increase floodplain function (e.g., increase groundwater recharge to improve </a:t>
            </a:r>
            <a:r>
              <a:rPr lang="en-US" dirty="0" err="1"/>
              <a:t>baseflows</a:t>
            </a:r>
            <a:r>
              <a:rPr lang="en-US" dirty="0"/>
              <a:t>, reduce peak flows, reduce stream temperatures, improve habitat for invertebrates and restore a self-sustaining and species-rich riparian corridor). </a:t>
            </a:r>
          </a:p>
          <a:p>
            <a:pPr marL="408305" lvl="1" indent="0">
              <a:buNone/>
            </a:pPr>
            <a:endParaRPr lang="en-US" dirty="0"/>
          </a:p>
          <a:p>
            <a:pPr lvl="1"/>
            <a:endParaRPr lang="en-US" dirty="0"/>
          </a:p>
          <a:p>
            <a:pPr lvl="1"/>
            <a:endParaRPr lang="en-US" dirty="0">
              <a:effectLst/>
            </a:endParaRPr>
          </a:p>
        </p:txBody>
      </p:sp>
      <p:pic>
        <p:nvPicPr>
          <p:cNvPr id="3" name="Picture 2"/>
          <p:cNvPicPr>
            <a:picLocks noChangeAspect="1"/>
          </p:cNvPicPr>
          <p:nvPr/>
        </p:nvPicPr>
        <p:blipFill>
          <a:blip r:embed="rId2"/>
          <a:stretch>
            <a:fillRect/>
          </a:stretch>
        </p:blipFill>
        <p:spPr>
          <a:xfrm>
            <a:off x="7252245" y="2667000"/>
            <a:ext cx="4938167" cy="2209800"/>
          </a:xfrm>
          <a:prstGeom prst="rect">
            <a:avLst/>
          </a:prstGeom>
        </p:spPr>
      </p:pic>
    </p:spTree>
    <p:extLst>
      <p:ext uri="{BB962C8B-B14F-4D97-AF65-F5344CB8AC3E}">
        <p14:creationId xmlns:p14="http://schemas.microsoft.com/office/powerpoint/2010/main" val="321187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2" y="189723"/>
            <a:ext cx="9448799" cy="1144556"/>
          </a:xfrm>
        </p:spPr>
        <p:txBody>
          <a:bodyPr/>
          <a:lstStyle/>
          <a:p>
            <a:r>
              <a:rPr lang="en-US" dirty="0"/>
              <a:t>Ahtanum Village Restoration Project # 26-1314</a:t>
            </a:r>
          </a:p>
        </p:txBody>
      </p:sp>
      <p:sp>
        <p:nvSpPr>
          <p:cNvPr id="14" name="Content Placeholder 13"/>
          <p:cNvSpPr>
            <a:spLocks noGrp="1"/>
          </p:cNvSpPr>
          <p:nvPr>
            <p:ph idx="1"/>
          </p:nvPr>
        </p:nvSpPr>
        <p:spPr>
          <a:xfrm>
            <a:off x="74612" y="1676400"/>
            <a:ext cx="9144000" cy="4876800"/>
          </a:xfrm>
        </p:spPr>
        <p:txBody>
          <a:bodyPr>
            <a:normAutofit fontScale="92500" lnSpcReduction="10000"/>
          </a:bodyPr>
          <a:lstStyle/>
          <a:p>
            <a:r>
              <a:rPr lang="en-US" dirty="0"/>
              <a:t>To address the restoration goals, the project will:</a:t>
            </a:r>
          </a:p>
          <a:p>
            <a:r>
              <a:rPr lang="en-US" dirty="0"/>
              <a:t>Install </a:t>
            </a:r>
            <a:r>
              <a:rPr lang="en-US" b="1" u="sng" dirty="0"/>
              <a:t>18 in-channel wood structures </a:t>
            </a:r>
            <a:r>
              <a:rPr lang="en-US" dirty="0"/>
              <a:t>(with 20 logs per structure + racking, slash, ballast), </a:t>
            </a:r>
            <a:r>
              <a:rPr lang="en-US" b="1" u="sng" dirty="0"/>
              <a:t>125 individual un-anchored root balls  </a:t>
            </a:r>
            <a:r>
              <a:rPr lang="en-US" dirty="0"/>
              <a:t>and </a:t>
            </a:r>
            <a:r>
              <a:rPr lang="en-US" b="1" u="sng" dirty="0"/>
              <a:t>spawning sediment placements </a:t>
            </a:r>
            <a:r>
              <a:rPr lang="en-US" dirty="0"/>
              <a:t>(5 cy/structure extra placed on channel margins). Placing and securing large wood in the channel will reintroduce roughness to decrease stream energy and retain gravels, increase hydraulic complexity and instream cover, and force formation of +/- </a:t>
            </a:r>
            <a:r>
              <a:rPr lang="en-US" b="1" u="sng" dirty="0"/>
              <a:t>140 pools</a:t>
            </a:r>
            <a:r>
              <a:rPr lang="en-US" dirty="0"/>
              <a:t>. </a:t>
            </a:r>
          </a:p>
          <a:p>
            <a:r>
              <a:rPr lang="en-US" dirty="0"/>
              <a:t>Excavating 2 side channel reconnections to add over </a:t>
            </a:r>
            <a:r>
              <a:rPr lang="en-US" b="1" u="sng" dirty="0"/>
              <a:t>990 ft. of side-channel habitat </a:t>
            </a:r>
            <a:r>
              <a:rPr lang="en-US" dirty="0"/>
              <a:t>and </a:t>
            </a:r>
            <a:r>
              <a:rPr lang="en-US" b="1" u="sng" dirty="0"/>
              <a:t>inset floodplain excavation</a:t>
            </a:r>
            <a:r>
              <a:rPr lang="en-US" dirty="0"/>
              <a:t> to create over </a:t>
            </a:r>
            <a:r>
              <a:rPr lang="en-US" b="1" u="sng" dirty="0"/>
              <a:t>6 ac of new floodplain</a:t>
            </a:r>
            <a:r>
              <a:rPr lang="en-US" dirty="0"/>
              <a:t>. </a:t>
            </a:r>
          </a:p>
          <a:p>
            <a:r>
              <a:rPr lang="en-US" b="1" u="sng" dirty="0"/>
              <a:t>Main channel re-meander </a:t>
            </a:r>
            <a:r>
              <a:rPr lang="en-US" dirty="0"/>
              <a:t>will add </a:t>
            </a:r>
            <a:r>
              <a:rPr lang="en-US" b="1" u="sng" dirty="0"/>
              <a:t>400 feet of new channel length</a:t>
            </a:r>
            <a:r>
              <a:rPr lang="en-US" dirty="0"/>
              <a:t>, in addition to </a:t>
            </a:r>
          </a:p>
          <a:p>
            <a:r>
              <a:rPr lang="en-US" b="1" u="sng" dirty="0"/>
              <a:t>Riparian revegetation of 15 acres with over 28,000 plants</a:t>
            </a:r>
            <a:r>
              <a:rPr lang="en-US" dirty="0"/>
              <a:t>. </a:t>
            </a:r>
          </a:p>
          <a:p>
            <a:pPr lvl="1"/>
            <a:endParaRPr lang="en-US" dirty="0"/>
          </a:p>
          <a:p>
            <a:pPr lvl="1"/>
            <a:endParaRPr lang="en-US" dirty="0">
              <a:effectLst/>
            </a:endParaRPr>
          </a:p>
        </p:txBody>
      </p:sp>
    </p:spTree>
    <p:extLst>
      <p:ext uri="{BB962C8B-B14F-4D97-AF65-F5344CB8AC3E}">
        <p14:creationId xmlns:p14="http://schemas.microsoft.com/office/powerpoint/2010/main" val="256449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22813" y="3657600"/>
            <a:ext cx="2743200" cy="2514600"/>
          </a:xfrm>
        </p:spPr>
        <p:txBody>
          <a:bodyPr/>
          <a:lstStyle/>
          <a:p>
            <a:endParaRPr lang="en-US" dirty="0"/>
          </a:p>
        </p:txBody>
      </p:sp>
      <p:sp>
        <p:nvSpPr>
          <p:cNvPr id="2" name="Title 1"/>
          <p:cNvSpPr>
            <a:spLocks noGrp="1"/>
          </p:cNvSpPr>
          <p:nvPr>
            <p:ph type="title"/>
          </p:nvPr>
        </p:nvSpPr>
        <p:spPr>
          <a:xfrm>
            <a:off x="1522412" y="189723"/>
            <a:ext cx="9448799" cy="1144556"/>
          </a:xfrm>
        </p:spPr>
        <p:txBody>
          <a:bodyPr/>
          <a:lstStyle/>
          <a:p>
            <a:r>
              <a:rPr lang="en-US" dirty="0"/>
              <a:t>Ahtanum Village Restoration PROJECT: 24-1122 </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828908" y="0"/>
            <a:ext cx="10598725" cy="6857999"/>
          </a:xfrm>
          <a:prstGeom prst="rect">
            <a:avLst/>
          </a:prstGeom>
        </p:spPr>
      </p:pic>
    </p:spTree>
    <p:extLst>
      <p:ext uri="{BB962C8B-B14F-4D97-AF65-F5344CB8AC3E}">
        <p14:creationId xmlns:p14="http://schemas.microsoft.com/office/powerpoint/2010/main" val="41290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x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Earth tone presentation (widescreen).potx" id="{0B5E8F0C-1569-45B5-8ADA-CBBDCE8A31F7}" vid="{BAFE7D81-C21B-4995-AEF0-26102EF6BDA1}"/>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Earth tone presentation (widescreen)</Template>
  <TotalTime>11144</TotalTime>
  <Words>730</Words>
  <Application>Microsoft Office PowerPoint</Application>
  <PresentationFormat>Custom</PresentationFormat>
  <Paragraphs>75</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Corbel</vt:lpstr>
      <vt:lpstr>Earthtones 16x9</vt:lpstr>
      <vt:lpstr>Ahtanum Village Restoration SRFB Targeted Investments Project #24-1122/Project #26-1314  Project #19-1446 (design)  </vt:lpstr>
      <vt:lpstr>Ahtanum Village Restoration Project # 26-1314</vt:lpstr>
      <vt:lpstr>Ahtanum Village Restoration Project # 26-1314</vt:lpstr>
      <vt:lpstr>Ahtanum Village Restoration Project # 26-1314</vt:lpstr>
      <vt:lpstr>Ahtanum Village Restoration Project # 26-1314</vt:lpstr>
      <vt:lpstr>Ahtanum Village Restoration Project # 26-1314</vt:lpstr>
      <vt:lpstr>Ahtanum Village Restoration Project # 26-1314</vt:lpstr>
      <vt:lpstr>Ahtanum Village Restoration Project # 26-1314</vt:lpstr>
      <vt:lpstr>Ahtanum Village Restoration PROJECT: 24-1122 </vt:lpstr>
      <vt:lpstr>Ahtanum Village Restoration PROJECT: 24-1122 </vt:lpstr>
      <vt:lpstr>Ahtanum Village Restoration PROJECT: 24-1122</vt:lpstr>
      <vt:lpstr>Ahtanum Village Restoration PROJECT: 24-1122</vt:lpstr>
      <vt:lpstr>Ahtanum Village Restoration PROJECT: 24-1122</vt:lpstr>
      <vt:lpstr>Ahtanum Village Restoration PROJECT: 24-1122</vt:lpstr>
      <vt:lpstr>Ahtanum Village Restoration PROJECT: 24-1122</vt:lpstr>
      <vt:lpstr>Ahtanum Village Restoration PROJECT: 24-1122</vt:lpstr>
      <vt:lpstr>Ahtanum Village Restoration PROJECT: 24-1122</vt:lpstr>
      <vt:lpstr>Ahtanum Village Restoration PROJECT: 24-1122</vt:lpstr>
      <vt:lpstr>Ahtanum Village Restoration PROJECT: 24-1122</vt:lpstr>
      <vt:lpstr>Ahtanum Village Restoration PROJECT: 24-1122</vt:lpstr>
      <vt:lpstr>Ahtanum Village Restoration PROJECT: 24-1122</vt:lpstr>
      <vt:lpstr>Ahtanum Village Restoration PROJECT: 24-1122</vt:lpstr>
      <vt:lpstr>Ahtanum Village Restoration PROJECT: 24-1122</vt:lpstr>
      <vt:lpstr>Ahtanum Village Restoration PROJECT: 24-1122</vt:lpstr>
      <vt:lpstr>Ahtanum Village Restoration PROJECT: 24-1122</vt:lpstr>
      <vt:lpstr>Ahtanum Village Restoration PROJECT: 24-1122</vt:lpstr>
      <vt:lpstr>PowerPoint Presentation</vt:lpstr>
      <vt:lpstr>Ahtanum Village Restoration Design</vt:lpstr>
      <vt:lpstr>Ahtanum Village Restoration Project # 26-1314  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j.marvin</dc:creator>
  <cp:lastModifiedBy>John Marvin</cp:lastModifiedBy>
  <cp:revision>86</cp:revision>
  <dcterms:created xsi:type="dcterms:W3CDTF">2019-04-22T19:13:57Z</dcterms:created>
  <dcterms:modified xsi:type="dcterms:W3CDTF">2026-04-14T16:46:11Z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