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jpg" ContentType="image/jpg"/>
  <Override PartName="/ppt/media/image5.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7.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4.jpg" ContentType="image/jpg"/>
  <Override PartName="/ppt/notesSlides/notesSlide12.xml" ContentType="application/vnd.openxmlformats-officedocument.presentationml.notesSlide+xml"/>
  <Override PartName="/ppt/media/image15.jpg" ContentType="image/jpg"/>
  <Override PartName="/ppt/notesSlides/notesSlide13.xml" ContentType="application/vnd.openxmlformats-officedocument.presentationml.notesSlide+xml"/>
  <Override PartName="/ppt/media/image16.jpg" ContentType="image/jpg"/>
  <Override PartName="/ppt/notesSlides/notesSlide14.xml" ContentType="application/vnd.openxmlformats-officedocument.presentationml.notesSlide+xml"/>
  <Override PartName="/ppt/media/image17.jpg" ContentType="image/jpg"/>
  <Override PartName="/ppt/media/image18.jpg" ContentType="image/jpg"/>
  <Override PartName="/ppt/media/image19.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1.jpg" ContentType="image/jpg"/>
  <Override PartName="/ppt/notesSlides/notesSlide18.xml" ContentType="application/vnd.openxmlformats-officedocument.presentationml.notesSlide+xml"/>
  <Override PartName="/ppt/media/image22.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07" d="100"/>
          <a:sy n="107"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6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Introduce yourself: Rebecca Wassell, Mid-Columbia Fisheries Enhancement Group. Mention Margaret Neuman is also available for questions. Note the partnership with USFS Okanogan-Wenatchee National Forest and Yakama Nation fisheries staff. Project 26-1492 under Salmon State Projects program.</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key slide - the unique opportunity. Approximately 1,000 small-diameter logs and slash are sourced from the U.S. Forest Service Dry Fly Timber Sale. These trees were felled during Labor Mountain Fire suppression and hazard tree removal. They are currently decked at three locations along Iron Creek Road, ready for placement. The USFS is providing the material at no cost, which makes this project exceptionally cost-effective. Small-diameter material is ideal for these tributary-scale streams - lessons from past projects show that a mix of wood sizes, similar to natural recruitment, is more effective than using exclusively large wood in small streams.</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Lower Iron Creek conceptual plan view on LiDAR imagery. Point out: deck locations (triangle symbols) where wood is currently staged, proposed jam placements (star symbols) at strategic locations along the stream, the road decommissioning area, and staging areas. Explain that 2.0 miles of Iron Creek will receive wood treatment. The LiDAR shows the channel alignment and surrounding topography. Note the bank-full width is estimated at approximately 12 feet from LiDAR cross sections. Structure size will vary based on local channel dimensions with footprints of 200-300 sq ft each.</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West Fork Iron Creek design on LiDAR. Point out the jam placements, deck locations, and importantly the road decommissioning area (0.25 miles of WF Iron Creek Road). Explain how wood placement and road decommissioning work together - wood restores habitat complexity while road decom reduces sediment delivery and reconnects hydrology. The bank-full width is approximately 10 feet here. This is the reach that also includes the road decommissioning component of the project.</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Hovey Creek design. This is the smallest treatment reach at 0.5 miles but still important tributary habitat. Point out jam placements along the creek. The bank-full width is approximately 12 feet. Note the inset map showing Hovey Creek's location within the larger project area. Hovey Creek is a tributary that contributes to the overall fish habitat network in the Iron Creek subwatershed.</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design typicals that will be used depending on reach conditions. Figure 1 (Floodplain &amp; Side Channel Connectivity): Log jams increase connectivity of side channels and floodplains, diverting high flows into secondary flow paths. Figure 2 (Pool Formation &amp; Maintenance): Wood placement at meander bends to form and maintain pools, increasing scour energy and pool depth. Figure 3 (Induced Sinuosity): Wood directs stream energy at alternating banks to promote point bar formation and a narrower, deeper channel. All designs are field-fit - structures will be adapted to local channel conditions during construction. Designed by Jeff Nelson, USFS Fisheries Biologist at the Cle Elum Ranger District, who has 10 years of experience and has led 5 of 8 similar field-fit wood placement projects.</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critical slide for the TAG. The project directly addresses two Upper Yakima Actions from the Yakima Steelhead Recovery Plan: Action #14 (restore instream and floodplain habitat complexity in Swauk and Taneum creeks, p.198) and Action #15 (restore tributary riparian areas, p.199). These correspond to TAG Focus Projects #18 and #24 respectively. The project builds on prior SRFB-funded design work (08-1947, Swauk &amp; Iron Creek Restoration Design, completed) and aligns with the USFS Upper Swauk Environmental Assessment currently in progress. The Cle Elum RD of the Okanogan-Wenatchee National Forest is completing this EA, which provides ESA, NEPA, and NHPA consultation for this work.</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specific fish benefits. Approximately 20 pools will be created (assuming about 1/3 of structures will form pools). Thermal refugia will be created for juvenile salmonid rearing during hot summer months. Gravel retention will improve spawning habitat. Floodplain reconnection provides off-channel habitat. Reduced scour protects steelhead redds (eggs). Benefits are year-round: key gains in winter/spring for spawning and summer for juvenile rearing. Increased complexity reduces thermal stress and provides refugia during high flows. Note for CC: this project also benefits non-target wildlife including amphibians, macroinvertebrates, and riparian wildlife species.</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resilience angle. This project enhances climate resilience by restoring natural stream processes and habitat complexity. Reconnecting floodplains, increasing riparian shade and roughness, and improving water retention through wood placement will help manage streamflow variability, enhance groundwater storage, and support floodplain connectivity. Improvements to riffle/pool ratios and habitat diversity will create cool-water refugia for juvenile salmonids during high temperatures and drought. Road decommissioning (0.25 miles) improves watershed hydrology by reducing sediment delivery. The adaptive management approach allows adjustments as conditions change. Note for CC: improved water retention supports downstream agricultural water management in the Yakima Basin.</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best practices, proactively raise challenges before the committee asks. Fire or smoke restrictions and unforeseen logistical barriers may affect timing - the 24-month schedule includes 2027 as backup. Stakeholder concerns from recreationists and mining claim holders may arise - early outreach, transparent communication, and collaborative problem-solving are essential. USFS staffing and potential government shutdowns may impact timelines - MCF will maintain close communication with USFS staff. Ecological uncertainty (streamflow, sediment dynamics) is addressed through the adaptive field-fit design approach informed by 8 similar past projects. The mining claim sign photo provides context for the stakeholder landscape. Note for CC: construction occurs on federal land during a limited window with minimal recreational impact, and proactive stakeholder engagement is planned.</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Budget slide. Total SRFB request is $135,921. The largest cost is channel structure placement at $88,067 (65%) - this covers wood transport, staging, and placement by contractors. A&amp;E at $17,600 includes $5,000 for education and outreach. Agency indirect at 15% ($17,729). Road decommissioning is $7,200. Cultural resources monitoring is $5,000 (if required). Permits total just $325. Key cost-effectiveness point: the wood material itself is provided free by USFS from the Dry Fly Timber Sale. Additionally, $4,080 in USFS in-kind staff time supports the project. Cost estimates are based on quotes received from two local contractors. Note for CC: project creates local contractor employment, the free wood maximizes cost-to-benefit ratio, and USFS provides both in-kind support and donated wood material.</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Orient the audience: The project is located in the Swauk Creek watershed in Kittitas County, Washington, within the Iron Creek and Hovey Creek subbasins of the Upper Yakima River watershed (WRIA 39). The project site is along Forest Service Road 9714, west of Highway 97. All project work occurs on U.S. Forest Service land within the Okanogan-Wenatchee National Forest. The red star marks the project location within the Upper Swauk Project Boundary.</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slide. Open for Q&amp;A. Margaret Neuman (Project Contact) is also available for questions at fish@midcolumbiafisheries.org or (509) 281-1322. Remind the audience that the Lead Entity Coordinator will upload this PPT to PRISM after the presentation. The state review panel will also be reviewing this presentation as part of their preparation for site tours.</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into the project area. Three forested headwater tributary streams on USFS land, totaling 3.5 miles of treatment. These are small to moderate gradient tributary channels. Historical impacts from timber harvest, mining, road construction, and beaver removal have simplified these channels. Point out this is an aerial/drone view showing the forested stream corridor.</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current site conditions. Left photo: Iron Creek flowing through a simplified, constrained channel with bare banks and minimal wood. Right photo: Iron Creek running directly adjacent to Iron Creek Road, showing how road infrastructure constrains the stream. Note the lack of large wood, reduced pool frequency, poor cover, and disconnection from the floodplain. These conditions limit spawning and rearing habitat for salmonids.</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Aerial drone perspective showing how the road constrains the stream. Note the channel incision visible from above, the limited riparian function, and the road running directly adjacent to the creek. Point out the bare, eroded banks and the lack of instream wood. This is what simplified, wood-depleted streams look like from above - straight, simple channels without the complexity that salmon need.</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historical context driving this project. The Swauk Creek watershed has experienced substantial alteration from historical land use activities including timber harvest, mining, road construction, and removal of beavers. These actions disrupted natural hydrologic processes, reduced floodplain connectivity, and simplified instream habitats. Infrastructure such as US Forest Service roads and Highway 97 has further constrained streams, lowering channel elevations and exacerbating low summer flows, poor water retention, and elevated stream temperatures. The Labor Mountain Fire created an opportunity to restore small-diameter wood to these streams.</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target species. Mid-Columbia steelhead are listed as Threatened under the Endangered Species Act. Iron Creek is important spawning and rearing habitat - radio tag studies from 2002-03 confirm that steelhead spawn upstream of Iron Creek. The population trend is declining, which makes habitat restoration in this area critical. Data comes from Yakama Nation Fisheries radio telemetry and USFS surveys. Note for CC: improving habitat for threatened steelhead reduces ESA liability for community members who conduct activities in the watershed.</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steelhead is the primary focus, restoring habitat complexity benefits the entire fish community. Spring Chinook juveniles are present (declining trend). The Yakama Nation has released coho into Iron Creek and they are using the habitat. Rainbow trout serve as an analog for anadromous steelhead - creating habitat suitable for residents is foundational for future reintroduction. Cutthroat trout are also present. Note for CC: Yakama Nation coho releases in Iron Creek directly benefit from restored habitat, supporting Yakama Nation interests beyond just salmon recovery.</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specific limiting factors. Iron Creek, West Fork Iron Creek, and likely Hovey Creek currently limit steelhead spawning, constrain summer rearing due to elevated water temperatures, and cause egg and alevin scour during high flows. The constrained, ditched channels channelize water, exacerbate channel incision, disconnect floodplains, and reduce habitat complexity. Explain how each limiting factor relates to what you can see in the photo - the simplified, wood-depleted channel.</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A3A1A"/>
        </a:solidFill>
        <a:effectLst/>
      </p:bgPr>
    </p:bg>
    <p:spTree>
      <p:nvGrpSpPr>
        <p:cNvPr id="1" name=""/>
        <p:cNvGrpSpPr/>
        <p:nvPr/>
      </p:nvGrpSpPr>
      <p:grpSpPr>
        <a:xfrm>
          <a:off x="0" y="0"/>
          <a:ext cx="0" cy="0"/>
          <a:chOff x="0" y="0"/>
          <a:chExt cx="0" cy="0"/>
        </a:xfrm>
      </p:grpSpPr>
      <p:sp>
        <p:nvSpPr>
          <p:cNvPr id="3" name="Shape 0"/>
          <p:cNvSpPr/>
          <p:nvPr/>
        </p:nvSpPr>
        <p:spPr>
          <a:xfrm>
            <a:off x="0" y="0"/>
            <a:ext cx="12188952" cy="6858000"/>
          </a:xfrm>
          <a:prstGeom prst="rect">
            <a:avLst/>
          </a:prstGeom>
          <a:solidFill>
            <a:srgbClr val="000000">
              <a:alpha val="45000"/>
            </a:srgbClr>
          </a:solidFill>
          <a:ln/>
        </p:spPr>
        <p:txBody>
          <a:bodyPr/>
          <a:lstStyle/>
          <a:p>
            <a:endParaRPr lang="en-US"/>
          </a:p>
        </p:txBody>
      </p:sp>
      <p:sp>
        <p:nvSpPr>
          <p:cNvPr id="4" name="Text 1"/>
          <p:cNvSpPr/>
          <p:nvPr/>
        </p:nvSpPr>
        <p:spPr>
          <a:xfrm>
            <a:off x="641873" y="438374"/>
            <a:ext cx="6225092" cy="2441986"/>
          </a:xfrm>
          <a:prstGeom prst="rect">
            <a:avLst/>
          </a:prstGeom>
          <a:noFill/>
          <a:ln/>
        </p:spPr>
        <p:txBody>
          <a:bodyPr wrap="square" rtlCol="0" anchor="ctr"/>
          <a:lstStyle/>
          <a:p>
            <a:pPr marL="0" indent="0" algn="l">
              <a:buNone/>
            </a:pPr>
            <a:r>
              <a:rPr lang="en-US" sz="4400" b="1" dirty="0">
                <a:solidFill>
                  <a:srgbClr val="FFFFFF"/>
                </a:solidFill>
                <a:latin typeface="Georgia" pitchFamily="34" charset="0"/>
                <a:ea typeface="Georgia" pitchFamily="34" charset="-122"/>
                <a:cs typeface="Georgia" pitchFamily="34" charset="-120"/>
              </a:rPr>
              <a:t>Iron Creek Wood Replenishment</a:t>
            </a:r>
            <a:endParaRPr lang="en-US" sz="4400" dirty="0"/>
          </a:p>
        </p:txBody>
      </p:sp>
      <p:sp>
        <p:nvSpPr>
          <p:cNvPr id="5" name="Text 2"/>
          <p:cNvSpPr/>
          <p:nvPr/>
        </p:nvSpPr>
        <p:spPr>
          <a:xfrm>
            <a:off x="731520" y="3108960"/>
            <a:ext cx="10725912" cy="548640"/>
          </a:xfrm>
          <a:prstGeom prst="rect">
            <a:avLst/>
          </a:prstGeom>
          <a:noFill/>
          <a:ln/>
        </p:spPr>
        <p:txBody>
          <a:bodyPr wrap="square" rtlCol="0" anchor="ctr"/>
          <a:lstStyle/>
          <a:p>
            <a:pPr marL="0" indent="0" algn="l">
              <a:buNone/>
            </a:pPr>
            <a:r>
              <a:rPr lang="en-US" sz="2200" dirty="0">
                <a:solidFill>
                  <a:srgbClr val="97BC62"/>
                </a:solidFill>
                <a:latin typeface="Calibri" pitchFamily="34" charset="0"/>
                <a:ea typeface="Calibri" pitchFamily="34" charset="-122"/>
                <a:cs typeface="Calibri" pitchFamily="34" charset="-120"/>
              </a:rPr>
              <a:t>Mid-Columbia Fisheries Enhancement Group</a:t>
            </a:r>
            <a:endParaRPr lang="en-US" sz="2200" dirty="0"/>
          </a:p>
        </p:txBody>
      </p:sp>
      <p:sp>
        <p:nvSpPr>
          <p:cNvPr id="6" name="Text 3"/>
          <p:cNvSpPr/>
          <p:nvPr/>
        </p:nvSpPr>
        <p:spPr>
          <a:xfrm>
            <a:off x="731520" y="4937760"/>
            <a:ext cx="10725912" cy="457200"/>
          </a:xfrm>
          <a:prstGeom prst="rect">
            <a:avLst/>
          </a:prstGeom>
          <a:noFill/>
          <a:ln/>
        </p:spPr>
        <p:txBody>
          <a:bodyPr wrap="square" rtlCol="0" anchor="ctr"/>
          <a:lstStyle/>
          <a:p>
            <a:pPr marL="0" indent="0" algn="l">
              <a:buNone/>
            </a:pPr>
            <a:r>
              <a:rPr lang="en-US" sz="1800" dirty="0">
                <a:solidFill>
                  <a:srgbClr val="FFFFFF"/>
                </a:solidFill>
                <a:latin typeface="Calibri" pitchFamily="34" charset="0"/>
                <a:ea typeface="Calibri" pitchFamily="34" charset="-122"/>
                <a:cs typeface="Calibri" pitchFamily="34" charset="-120"/>
              </a:rPr>
              <a:t>Rebecca Wassell, MCF and Jeff Nelson, USFS</a:t>
            </a:r>
            <a:endParaRPr lang="en-US" sz="1800" dirty="0"/>
          </a:p>
        </p:txBody>
      </p:sp>
      <p:sp>
        <p:nvSpPr>
          <p:cNvPr id="7" name="Text 4"/>
          <p:cNvSpPr/>
          <p:nvPr/>
        </p:nvSpPr>
        <p:spPr>
          <a:xfrm>
            <a:off x="731520" y="3615466"/>
            <a:ext cx="6135445" cy="773654"/>
          </a:xfrm>
          <a:prstGeom prst="rect">
            <a:avLst/>
          </a:prstGeom>
          <a:noFill/>
          <a:ln/>
        </p:spPr>
        <p:txBody>
          <a:bodyPr wrap="square" rtlCol="0" anchor="ctr"/>
          <a:lstStyle/>
          <a:p>
            <a:pPr marL="0" indent="0" algn="l">
              <a:buNone/>
            </a:pPr>
            <a:r>
              <a:rPr lang="en-US" i="1" dirty="0">
                <a:solidFill>
                  <a:srgbClr val="F5F5F5"/>
                </a:solidFill>
                <a:latin typeface="Calibri" pitchFamily="34" charset="0"/>
                <a:ea typeface="Calibri" pitchFamily="34" charset="-122"/>
                <a:cs typeface="Calibri" pitchFamily="34" charset="-120"/>
              </a:rPr>
              <a:t>In partnership with USFS Okanogan-Wenatchee National Forest and Yakama Nation</a:t>
            </a:r>
            <a:endParaRPr lang="en-US" dirty="0"/>
          </a:p>
        </p:txBody>
      </p:sp>
      <p:sp>
        <p:nvSpPr>
          <p:cNvPr id="8" name="Text 5"/>
          <p:cNvSpPr/>
          <p:nvPr/>
        </p:nvSpPr>
        <p:spPr>
          <a:xfrm>
            <a:off x="731520" y="5943600"/>
            <a:ext cx="10725912" cy="365760"/>
          </a:xfrm>
          <a:prstGeom prst="rect">
            <a:avLst/>
          </a:prstGeom>
          <a:noFill/>
          <a:ln/>
        </p:spPr>
        <p:txBody>
          <a:bodyPr wrap="square" rtlCol="0" anchor="ctr"/>
          <a:lstStyle/>
          <a:p>
            <a:pPr marL="0" indent="0" algn="l">
              <a:buNone/>
            </a:pPr>
            <a:r>
              <a:rPr lang="en-US" sz="2000" dirty="0">
                <a:solidFill>
                  <a:srgbClr val="AAAAAA"/>
                </a:solidFill>
                <a:latin typeface="Calibri" pitchFamily="34" charset="0"/>
                <a:ea typeface="Calibri" pitchFamily="34" charset="-122"/>
                <a:cs typeface="Calibri" pitchFamily="34" charset="-120"/>
              </a:rPr>
              <a:t>SRFB Project 26-1492  |  Salmon State Projects</a:t>
            </a:r>
            <a:endParaRPr lang="en-US" sz="2000" dirty="0"/>
          </a:p>
        </p:txBody>
      </p:sp>
      <p:pic>
        <p:nvPicPr>
          <p:cNvPr id="10" name="Picture 9">
            <a:extLst>
              <a:ext uri="{FF2B5EF4-FFF2-40B4-BE49-F238E27FC236}">
                <a16:creationId xmlns:a16="http://schemas.microsoft.com/office/drawing/2014/main" id="{189B242D-A003-1E6C-0055-8EEE767801B2}"/>
              </a:ext>
            </a:extLst>
          </p:cNvPr>
          <p:cNvPicPr>
            <a:picLocks noChangeAspect="1"/>
          </p:cNvPicPr>
          <p:nvPr/>
        </p:nvPicPr>
        <p:blipFill>
          <a:blip r:embed="rId3"/>
          <a:stretch>
            <a:fillRect/>
          </a:stretch>
        </p:blipFill>
        <p:spPr>
          <a:xfrm>
            <a:off x="7025281" y="0"/>
            <a:ext cx="5163671"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2D2D2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73FD31-3CEC-3715-B207-42D69F160747}"/>
              </a:ext>
            </a:extLst>
          </p:cNvPr>
          <p:cNvPicPr>
            <a:picLocks noChangeAspect="1"/>
          </p:cNvPicPr>
          <p:nvPr/>
        </p:nvPicPr>
        <p:blipFill>
          <a:blip r:embed="rId3"/>
          <a:stretch>
            <a:fillRect/>
          </a:stretch>
        </p:blipFill>
        <p:spPr>
          <a:xfrm>
            <a:off x="-3048" y="-2874084"/>
            <a:ext cx="12186046" cy="9175376"/>
          </a:xfrm>
          <a:prstGeom prst="rect">
            <a:avLst/>
          </a:prstGeom>
        </p:spPr>
      </p:pic>
      <p:sp>
        <p:nvSpPr>
          <p:cNvPr id="3" name="Shape 0"/>
          <p:cNvSpPr/>
          <p:nvPr/>
        </p:nvSpPr>
        <p:spPr>
          <a:xfrm>
            <a:off x="-5954" y="-301214"/>
            <a:ext cx="12203908" cy="1371600"/>
          </a:xfrm>
          <a:prstGeom prst="rect">
            <a:avLst/>
          </a:prstGeom>
          <a:solidFill>
            <a:srgbClr val="000000">
              <a:alpha val="70000"/>
            </a:srgbClr>
          </a:solidFill>
          <a:ln/>
        </p:spPr>
        <p:txBody>
          <a:bodyPr/>
          <a:lstStyle/>
          <a:p>
            <a:endParaRPr lang="en-US"/>
          </a:p>
        </p:txBody>
      </p:sp>
      <p:sp>
        <p:nvSpPr>
          <p:cNvPr id="4" name="Text 1"/>
          <p:cNvSpPr/>
          <p:nvPr/>
        </p:nvSpPr>
        <p:spPr>
          <a:xfrm>
            <a:off x="429768" y="0"/>
            <a:ext cx="11274552" cy="914400"/>
          </a:xfrm>
          <a:prstGeom prst="rect">
            <a:avLst/>
          </a:prstGeom>
          <a:noFill/>
          <a:ln/>
        </p:spPr>
        <p:txBody>
          <a:bodyPr wrap="square" rtlCol="0" anchor="ctr"/>
          <a:lstStyle/>
          <a:p>
            <a:pPr marL="0" indent="0" algn="l">
              <a:buNone/>
            </a:pPr>
            <a:r>
              <a:rPr lang="en-US" sz="2600" b="1" dirty="0">
                <a:solidFill>
                  <a:srgbClr val="FFFFFF"/>
                </a:solidFill>
                <a:latin typeface="Georgia" pitchFamily="34" charset="0"/>
                <a:ea typeface="Georgia" pitchFamily="34" charset="-122"/>
                <a:cs typeface="Georgia" pitchFamily="34" charset="-120"/>
              </a:rPr>
              <a:t>~1,000 logs from the Dry Fly Timber Sale are ready for placement</a:t>
            </a:r>
            <a:endParaRPr lang="en-US" sz="2600" dirty="0"/>
          </a:p>
        </p:txBody>
      </p:sp>
      <p:sp>
        <p:nvSpPr>
          <p:cNvPr id="5" name="Shape 2"/>
          <p:cNvSpPr/>
          <p:nvPr/>
        </p:nvSpPr>
        <p:spPr>
          <a:xfrm>
            <a:off x="-5954" y="4217894"/>
            <a:ext cx="12188952" cy="2411506"/>
          </a:xfrm>
          <a:prstGeom prst="rect">
            <a:avLst/>
          </a:prstGeom>
          <a:solidFill>
            <a:srgbClr val="000000">
              <a:alpha val="65000"/>
            </a:srgbClr>
          </a:solidFill>
          <a:ln/>
        </p:spPr>
        <p:txBody>
          <a:bodyPr/>
          <a:lstStyle/>
          <a:p>
            <a:endParaRPr lang="en-US"/>
          </a:p>
        </p:txBody>
      </p:sp>
      <p:sp>
        <p:nvSpPr>
          <p:cNvPr id="6" name="Text 3"/>
          <p:cNvSpPr/>
          <p:nvPr/>
        </p:nvSpPr>
        <p:spPr>
          <a:xfrm>
            <a:off x="704088" y="4362226"/>
            <a:ext cx="10725912" cy="1645920"/>
          </a:xfrm>
          <a:prstGeom prst="rect">
            <a:avLst/>
          </a:prstGeom>
          <a:noFill/>
          <a:ln/>
        </p:spPr>
        <p:txBody>
          <a:bodyPr wrap="square" rtlCol="0" anchor="t"/>
          <a:lstStyle/>
          <a:p>
            <a:pPr marL="342900" indent="-342900">
              <a:spcAft>
                <a:spcPts val="600"/>
              </a:spcAft>
              <a:buFont typeface="Arial" panose="020B0604020202020204" pitchFamily="34" charset="0"/>
              <a:buChar char="•"/>
            </a:pPr>
            <a:r>
              <a:rPr lang="en-US" sz="2000" dirty="0">
                <a:solidFill>
                  <a:srgbClr val="FFFFFF"/>
                </a:solidFill>
                <a:latin typeface="Calibri" pitchFamily="34" charset="0"/>
                <a:ea typeface="Calibri" pitchFamily="34" charset="-122"/>
                <a:cs typeface="Calibri" pitchFamily="34" charset="-120"/>
              </a:rPr>
              <a:t>Trees felled during Labor Mountain Fire suppression &amp; hazard tree removal</a:t>
            </a:r>
            <a:endParaRPr lang="en-US" sz="2000" dirty="0"/>
          </a:p>
          <a:p>
            <a:pPr marL="342900" indent="-342900">
              <a:spcAft>
                <a:spcPts val="600"/>
              </a:spcAft>
              <a:buFont typeface="Arial" panose="020B0604020202020204" pitchFamily="34" charset="0"/>
              <a:buChar char="•"/>
            </a:pPr>
            <a:r>
              <a:rPr lang="en-US" sz="2000" dirty="0">
                <a:solidFill>
                  <a:srgbClr val="FFFFFF"/>
                </a:solidFill>
                <a:latin typeface="Calibri" pitchFamily="34" charset="0"/>
                <a:ea typeface="Calibri" pitchFamily="34" charset="-122"/>
                <a:cs typeface="Calibri" pitchFamily="34" charset="-120"/>
              </a:rPr>
              <a:t>Currently decked at 3 locations along Iron Creek Road</a:t>
            </a:r>
            <a:endParaRPr lang="en-US" sz="2000" dirty="0"/>
          </a:p>
          <a:p>
            <a:pPr marL="342900" indent="-342900">
              <a:spcAft>
                <a:spcPts val="600"/>
              </a:spcAft>
              <a:buFont typeface="Arial" panose="020B0604020202020204" pitchFamily="34" charset="0"/>
              <a:buChar char="•"/>
            </a:pPr>
            <a:r>
              <a:rPr lang="en-US" sz="2000" dirty="0">
                <a:solidFill>
                  <a:srgbClr val="FFFFFF"/>
                </a:solidFill>
                <a:latin typeface="Calibri" pitchFamily="34" charset="0"/>
                <a:ea typeface="Calibri" pitchFamily="34" charset="-122"/>
                <a:cs typeface="Calibri" pitchFamily="34" charset="-120"/>
              </a:rPr>
              <a:t>Small-diameter logs and slash - ideal for tributary-scale streams</a:t>
            </a:r>
            <a:endParaRPr lang="en-US" sz="2000" dirty="0"/>
          </a:p>
          <a:p>
            <a:pPr marL="342900" indent="-342900">
              <a:spcAft>
                <a:spcPts val="600"/>
              </a:spcAft>
              <a:buFont typeface="Arial" panose="020B0604020202020204" pitchFamily="34" charset="0"/>
              <a:buChar char="•"/>
            </a:pPr>
            <a:r>
              <a:rPr lang="en-US" sz="2000" dirty="0">
                <a:solidFill>
                  <a:srgbClr val="FFFFFF"/>
                </a:solidFill>
                <a:latin typeface="Calibri" pitchFamily="34" charset="0"/>
                <a:ea typeface="Calibri" pitchFamily="34" charset="-122"/>
                <a:cs typeface="Calibri" pitchFamily="34" charset="-120"/>
              </a:rPr>
              <a:t>USFS providing material at minimal cost</a:t>
            </a:r>
            <a:endParaRPr lang="en-US" sz="2000" dirty="0"/>
          </a:p>
        </p:txBody>
      </p:sp>
      <p:sp>
        <p:nvSpPr>
          <p:cNvPr id="7" name="Text 4"/>
          <p:cNvSpPr/>
          <p:nvPr/>
        </p:nvSpPr>
        <p:spPr>
          <a:xfrm>
            <a:off x="5954" y="6152478"/>
            <a:ext cx="12180092" cy="476922"/>
          </a:xfrm>
          <a:prstGeom prst="rect">
            <a:avLst/>
          </a:prstGeom>
          <a:solidFill>
            <a:schemeClr val="tx1"/>
          </a:solidFill>
          <a:ln/>
        </p:spPr>
        <p:txBody>
          <a:bodyPr wrap="square" rtlCol="0" anchor="b"/>
          <a:lstStyle/>
          <a:p>
            <a:pPr marL="0" indent="0" algn="l">
              <a:buNone/>
            </a:pPr>
            <a:r>
              <a:rPr lang="en-US" sz="2000" i="1" dirty="0">
                <a:solidFill>
                  <a:srgbClr val="97BC62"/>
                </a:solidFill>
                <a:latin typeface="Calibri" pitchFamily="34" charset="0"/>
                <a:ea typeface="Calibri" pitchFamily="34" charset="-122"/>
                <a:cs typeface="Calibri" pitchFamily="34" charset="-120"/>
              </a:rPr>
              <a:t>CC #8: Free wood from USFS maximizes cost-effectiveness  |  CC #12: USFS is landowner and active project partner</a:t>
            </a:r>
            <a:endParaRPr lang="en-US" sz="2000" dirty="0"/>
          </a:p>
        </p:txBody>
      </p:sp>
      <p:sp>
        <p:nvSpPr>
          <p:cNvPr id="8" name="Text 5"/>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10</a:t>
            </a:r>
            <a:endParaRPr lang="en-US" sz="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457200" y="137160"/>
            <a:ext cx="11274552" cy="548640"/>
          </a:xfrm>
          <a:prstGeom prst="rect">
            <a:avLst/>
          </a:prstGeom>
          <a:noFill/>
          <a:ln/>
        </p:spPr>
        <p:txBody>
          <a:bodyPr wrap="square" rtlCol="0" anchor="ctr"/>
          <a:lstStyle/>
          <a:p>
            <a:pPr marL="0" indent="0" algn="l">
              <a:buNone/>
            </a:pPr>
            <a:r>
              <a:rPr lang="en-US" sz="2800" b="1" dirty="0">
                <a:solidFill>
                  <a:srgbClr val="2C5F2D"/>
                </a:solidFill>
                <a:latin typeface="Georgia" pitchFamily="34" charset="0"/>
                <a:ea typeface="Georgia" pitchFamily="34" charset="-122"/>
                <a:cs typeface="Georgia" pitchFamily="34" charset="-120"/>
              </a:rPr>
              <a:t>Lower Iron Creek Conceptual Design</a:t>
            </a:r>
            <a:endParaRPr lang="en-US" sz="2800" dirty="0"/>
          </a:p>
        </p:txBody>
      </p:sp>
      <p:sp>
        <p:nvSpPr>
          <p:cNvPr id="3" name="Text 1"/>
          <p:cNvSpPr/>
          <p:nvPr/>
        </p:nvSpPr>
        <p:spPr>
          <a:xfrm>
            <a:off x="457200" y="640080"/>
            <a:ext cx="11274552" cy="365760"/>
          </a:xfrm>
          <a:prstGeom prst="rect">
            <a:avLst/>
          </a:prstGeom>
          <a:noFill/>
          <a:ln/>
        </p:spPr>
        <p:txBody>
          <a:bodyPr wrap="square" rtlCol="0" anchor="ctr"/>
          <a:lstStyle/>
          <a:p>
            <a:pPr marL="0" indent="0" algn="l">
              <a:buNone/>
            </a:pPr>
            <a:r>
              <a:rPr lang="en-US" sz="1400" dirty="0">
                <a:solidFill>
                  <a:srgbClr val="2D2D2D"/>
                </a:solidFill>
                <a:latin typeface="Calibri" pitchFamily="34" charset="0"/>
                <a:ea typeface="Calibri" pitchFamily="34" charset="-122"/>
                <a:cs typeface="Calibri" pitchFamily="34" charset="-120"/>
              </a:rPr>
              <a:t>2.0 miles of treatment</a:t>
            </a:r>
            <a:endParaRPr lang="en-US" sz="1400" dirty="0"/>
          </a:p>
        </p:txBody>
      </p:sp>
      <p:pic>
        <p:nvPicPr>
          <p:cNvPr id="4" name="Image 0" descr="C:\Users\wasse\Documents\Becca\Iron Creek Wood Replenishment\converted_images\lower_iron_plan-1.jpg"/>
          <p:cNvPicPr>
            <a:picLocks noChangeAspect="1"/>
          </p:cNvPicPr>
          <p:nvPr/>
        </p:nvPicPr>
        <p:blipFill>
          <a:blip r:embed="rId3"/>
          <a:srcRect/>
          <a:stretch/>
        </p:blipFill>
        <p:spPr>
          <a:xfrm>
            <a:off x="274320" y="1005840"/>
            <a:ext cx="11640312" cy="5669280"/>
          </a:xfrm>
          <a:prstGeom prst="rect">
            <a:avLst/>
          </a:prstGeom>
        </p:spPr>
      </p:pic>
      <p:sp>
        <p:nvSpPr>
          <p:cNvPr id="5" name="Text 2"/>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11</a:t>
            </a:r>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457200" y="137160"/>
            <a:ext cx="11274552" cy="548640"/>
          </a:xfrm>
          <a:prstGeom prst="rect">
            <a:avLst/>
          </a:prstGeom>
          <a:noFill/>
          <a:ln/>
        </p:spPr>
        <p:txBody>
          <a:bodyPr wrap="square" rtlCol="0" anchor="ctr"/>
          <a:lstStyle/>
          <a:p>
            <a:pPr marL="0" indent="0" algn="l">
              <a:buNone/>
            </a:pPr>
            <a:r>
              <a:rPr lang="en-US" sz="2800" b="1" dirty="0">
                <a:solidFill>
                  <a:srgbClr val="2C5F2D"/>
                </a:solidFill>
                <a:latin typeface="Georgia" pitchFamily="34" charset="0"/>
                <a:ea typeface="Georgia" pitchFamily="34" charset="-122"/>
                <a:cs typeface="Georgia" pitchFamily="34" charset="-120"/>
              </a:rPr>
              <a:t>West Fork Iron Creek Conceptual Design</a:t>
            </a:r>
            <a:endParaRPr lang="en-US" sz="2800" dirty="0"/>
          </a:p>
        </p:txBody>
      </p:sp>
      <p:sp>
        <p:nvSpPr>
          <p:cNvPr id="3" name="Text 1"/>
          <p:cNvSpPr/>
          <p:nvPr/>
        </p:nvSpPr>
        <p:spPr>
          <a:xfrm>
            <a:off x="457200" y="640080"/>
            <a:ext cx="11274552" cy="365760"/>
          </a:xfrm>
          <a:prstGeom prst="rect">
            <a:avLst/>
          </a:prstGeom>
          <a:noFill/>
          <a:ln/>
        </p:spPr>
        <p:txBody>
          <a:bodyPr wrap="square" rtlCol="0" anchor="ctr"/>
          <a:lstStyle/>
          <a:p>
            <a:pPr marL="0" indent="0" algn="l">
              <a:buNone/>
            </a:pPr>
            <a:r>
              <a:rPr lang="en-US" sz="1400" dirty="0">
                <a:solidFill>
                  <a:srgbClr val="2D2D2D"/>
                </a:solidFill>
                <a:latin typeface="Calibri" pitchFamily="34" charset="0"/>
                <a:ea typeface="Calibri" pitchFamily="34" charset="-122"/>
                <a:cs typeface="Calibri" pitchFamily="34" charset="-120"/>
              </a:rPr>
              <a:t>1.0 mile of treatment  +  0.25 mile road decommissioning</a:t>
            </a:r>
            <a:endParaRPr lang="en-US" sz="1400" dirty="0"/>
          </a:p>
        </p:txBody>
      </p:sp>
      <p:pic>
        <p:nvPicPr>
          <p:cNvPr id="4" name="Image 0" descr="C:\Users\wasse\Documents\Becca\Iron Creek Wood Replenishment\converted_images\wf_iron_plan-1.jpg"/>
          <p:cNvPicPr>
            <a:picLocks noChangeAspect="1"/>
          </p:cNvPicPr>
          <p:nvPr/>
        </p:nvPicPr>
        <p:blipFill>
          <a:blip r:embed="rId3"/>
          <a:srcRect/>
          <a:stretch/>
        </p:blipFill>
        <p:spPr>
          <a:xfrm>
            <a:off x="274320" y="1005840"/>
            <a:ext cx="11640312" cy="5669280"/>
          </a:xfrm>
          <a:prstGeom prst="rect">
            <a:avLst/>
          </a:prstGeom>
        </p:spPr>
      </p:pic>
      <p:sp>
        <p:nvSpPr>
          <p:cNvPr id="5" name="Text 2"/>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12</a:t>
            </a:r>
            <a:endParaRPr lang="en-US" sz="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457200" y="137160"/>
            <a:ext cx="11274552" cy="548640"/>
          </a:xfrm>
          <a:prstGeom prst="rect">
            <a:avLst/>
          </a:prstGeom>
          <a:noFill/>
          <a:ln/>
        </p:spPr>
        <p:txBody>
          <a:bodyPr wrap="square" rtlCol="0" anchor="ctr"/>
          <a:lstStyle/>
          <a:p>
            <a:pPr marL="0" indent="0" algn="l">
              <a:buNone/>
            </a:pPr>
            <a:r>
              <a:rPr lang="en-US" sz="2800" b="1" dirty="0">
                <a:solidFill>
                  <a:srgbClr val="2C5F2D"/>
                </a:solidFill>
                <a:latin typeface="Georgia" pitchFamily="34" charset="0"/>
                <a:ea typeface="Georgia" pitchFamily="34" charset="-122"/>
                <a:cs typeface="Georgia" pitchFamily="34" charset="-120"/>
              </a:rPr>
              <a:t>Hovey Creek Conceptual Design</a:t>
            </a:r>
            <a:endParaRPr lang="en-US" sz="2800" dirty="0"/>
          </a:p>
        </p:txBody>
      </p:sp>
      <p:sp>
        <p:nvSpPr>
          <p:cNvPr id="3" name="Text 1"/>
          <p:cNvSpPr/>
          <p:nvPr/>
        </p:nvSpPr>
        <p:spPr>
          <a:xfrm>
            <a:off x="457200" y="640080"/>
            <a:ext cx="11274552" cy="365760"/>
          </a:xfrm>
          <a:prstGeom prst="rect">
            <a:avLst/>
          </a:prstGeom>
          <a:noFill/>
          <a:ln/>
        </p:spPr>
        <p:txBody>
          <a:bodyPr wrap="square" rtlCol="0" anchor="ctr"/>
          <a:lstStyle/>
          <a:p>
            <a:pPr marL="0" indent="0" algn="l">
              <a:buNone/>
            </a:pPr>
            <a:r>
              <a:rPr lang="en-US" sz="1400" dirty="0">
                <a:solidFill>
                  <a:srgbClr val="2D2D2D"/>
                </a:solidFill>
                <a:latin typeface="Calibri" pitchFamily="34" charset="0"/>
                <a:ea typeface="Calibri" pitchFamily="34" charset="-122"/>
                <a:cs typeface="Calibri" pitchFamily="34" charset="-120"/>
              </a:rPr>
              <a:t>0.5 mile of treatment</a:t>
            </a:r>
            <a:endParaRPr lang="en-US" sz="1400" dirty="0"/>
          </a:p>
        </p:txBody>
      </p:sp>
      <p:pic>
        <p:nvPicPr>
          <p:cNvPr id="4" name="Image 0" descr="C:\Users\wasse\Documents\Becca\Iron Creek Wood Replenishment\converted_images\hovey_plan-1.jpg"/>
          <p:cNvPicPr>
            <a:picLocks noChangeAspect="1"/>
          </p:cNvPicPr>
          <p:nvPr/>
        </p:nvPicPr>
        <p:blipFill>
          <a:blip r:embed="rId3"/>
          <a:srcRect/>
          <a:stretch/>
        </p:blipFill>
        <p:spPr>
          <a:xfrm>
            <a:off x="274320" y="1005840"/>
            <a:ext cx="11640312" cy="5669280"/>
          </a:xfrm>
          <a:prstGeom prst="rect">
            <a:avLst/>
          </a:prstGeom>
        </p:spPr>
      </p:pic>
      <p:sp>
        <p:nvSpPr>
          <p:cNvPr id="5" name="Text 2"/>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13</a:t>
            </a:r>
            <a:endParaRPr lang="en-US" sz="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457200" y="137160"/>
            <a:ext cx="11274552" cy="548640"/>
          </a:xfrm>
          <a:prstGeom prst="rect">
            <a:avLst/>
          </a:prstGeom>
          <a:noFill/>
          <a:ln/>
        </p:spPr>
        <p:txBody>
          <a:bodyPr wrap="square" rtlCol="0" anchor="ctr"/>
          <a:lstStyle/>
          <a:p>
            <a:pPr marL="0" indent="0" algn="l">
              <a:buNone/>
            </a:pPr>
            <a:r>
              <a:rPr lang="en-US" sz="2600" b="1" dirty="0">
                <a:solidFill>
                  <a:srgbClr val="2C5F2D"/>
                </a:solidFill>
                <a:latin typeface="Georgia" pitchFamily="34" charset="0"/>
                <a:ea typeface="Georgia" pitchFamily="34" charset="-122"/>
                <a:cs typeface="Georgia" pitchFamily="34" charset="-120"/>
              </a:rPr>
              <a:t>Three wood placement strategies tailored to reach conditions</a:t>
            </a:r>
            <a:endParaRPr lang="en-US" sz="2600" dirty="0"/>
          </a:p>
        </p:txBody>
      </p:sp>
      <p:pic>
        <p:nvPicPr>
          <p:cNvPr id="3" name="Image 0" descr="C:\Users\wasse\Documents\Becca\Iron Creek Wood Replenishment\converted_images\typical_floodplain-1.jpg"/>
          <p:cNvPicPr>
            <a:picLocks noChangeAspect="1"/>
          </p:cNvPicPr>
          <p:nvPr/>
        </p:nvPicPr>
        <p:blipFill>
          <a:blip r:embed="rId3"/>
          <a:srcRect/>
          <a:stretch/>
        </p:blipFill>
        <p:spPr>
          <a:xfrm>
            <a:off x="274320" y="822960"/>
            <a:ext cx="3657600" cy="4389120"/>
          </a:xfrm>
          <a:prstGeom prst="rect">
            <a:avLst/>
          </a:prstGeom>
        </p:spPr>
      </p:pic>
      <p:sp>
        <p:nvSpPr>
          <p:cNvPr id="4" name="Text 1"/>
          <p:cNvSpPr/>
          <p:nvPr/>
        </p:nvSpPr>
        <p:spPr>
          <a:xfrm>
            <a:off x="274320" y="5303520"/>
            <a:ext cx="3657600" cy="640080"/>
          </a:xfrm>
          <a:prstGeom prst="rect">
            <a:avLst/>
          </a:prstGeom>
          <a:noFill/>
          <a:ln/>
        </p:spPr>
        <p:txBody>
          <a:bodyPr wrap="square" rtlCol="0" anchor="t"/>
          <a:lstStyle/>
          <a:p>
            <a:pPr marL="0" indent="0" algn="ctr">
              <a:buNone/>
            </a:pPr>
            <a:r>
              <a:rPr lang="en-US" sz="1200" b="1" dirty="0">
                <a:solidFill>
                  <a:srgbClr val="2C5F2D"/>
                </a:solidFill>
                <a:latin typeface="Calibri" pitchFamily="34" charset="0"/>
                <a:ea typeface="Calibri" pitchFamily="34" charset="-122"/>
                <a:cs typeface="Calibri" pitchFamily="34" charset="-120"/>
              </a:rPr>
              <a:t>Floodplain &amp; Side Channel</a:t>
            </a:r>
            <a:endParaRPr lang="en-US" sz="1200" dirty="0"/>
          </a:p>
          <a:p>
            <a:pPr marL="0" indent="0" algn="ctr">
              <a:buNone/>
            </a:pPr>
            <a:r>
              <a:rPr lang="en-US" sz="1200" b="1" dirty="0">
                <a:solidFill>
                  <a:srgbClr val="2C5F2D"/>
                </a:solidFill>
                <a:latin typeface="Calibri" pitchFamily="34" charset="0"/>
                <a:ea typeface="Calibri" pitchFamily="34" charset="-122"/>
                <a:cs typeface="Calibri" pitchFamily="34" charset="-120"/>
              </a:rPr>
              <a:t>Connectivity</a:t>
            </a:r>
            <a:endParaRPr lang="en-US" sz="1200" dirty="0"/>
          </a:p>
        </p:txBody>
      </p:sp>
      <p:pic>
        <p:nvPicPr>
          <p:cNvPr id="5" name="Image 1" descr="C:\Users\wasse\Documents\Becca\Iron Creek Wood Replenishment\converted_images\typical_pool-1.jpg"/>
          <p:cNvPicPr>
            <a:picLocks noChangeAspect="1"/>
          </p:cNvPicPr>
          <p:nvPr/>
        </p:nvPicPr>
        <p:blipFill>
          <a:blip r:embed="rId4"/>
          <a:srcRect/>
          <a:stretch/>
        </p:blipFill>
        <p:spPr>
          <a:xfrm>
            <a:off x="4206240" y="822960"/>
            <a:ext cx="3657600" cy="4389120"/>
          </a:xfrm>
          <a:prstGeom prst="rect">
            <a:avLst/>
          </a:prstGeom>
        </p:spPr>
      </p:pic>
      <p:sp>
        <p:nvSpPr>
          <p:cNvPr id="6" name="Text 2"/>
          <p:cNvSpPr/>
          <p:nvPr/>
        </p:nvSpPr>
        <p:spPr>
          <a:xfrm>
            <a:off x="4206240" y="5303520"/>
            <a:ext cx="3657600" cy="640080"/>
          </a:xfrm>
          <a:prstGeom prst="rect">
            <a:avLst/>
          </a:prstGeom>
          <a:noFill/>
          <a:ln/>
        </p:spPr>
        <p:txBody>
          <a:bodyPr wrap="square" rtlCol="0" anchor="t"/>
          <a:lstStyle/>
          <a:p>
            <a:pPr marL="0" indent="0" algn="ctr">
              <a:buNone/>
            </a:pPr>
            <a:r>
              <a:rPr lang="en-US" sz="1200" b="1" dirty="0">
                <a:solidFill>
                  <a:srgbClr val="2C5F2D"/>
                </a:solidFill>
                <a:latin typeface="Calibri" pitchFamily="34" charset="0"/>
                <a:ea typeface="Calibri" pitchFamily="34" charset="-122"/>
                <a:cs typeface="Calibri" pitchFamily="34" charset="-120"/>
              </a:rPr>
              <a:t>Pool Formation &amp;</a:t>
            </a:r>
            <a:endParaRPr lang="en-US" sz="1200" dirty="0"/>
          </a:p>
          <a:p>
            <a:pPr marL="0" indent="0" algn="ctr">
              <a:buNone/>
            </a:pPr>
            <a:r>
              <a:rPr lang="en-US" sz="1200" b="1" dirty="0">
                <a:solidFill>
                  <a:srgbClr val="2C5F2D"/>
                </a:solidFill>
                <a:latin typeface="Calibri" pitchFamily="34" charset="0"/>
                <a:ea typeface="Calibri" pitchFamily="34" charset="-122"/>
                <a:cs typeface="Calibri" pitchFamily="34" charset="-120"/>
              </a:rPr>
              <a:t>Maintenance</a:t>
            </a:r>
            <a:endParaRPr lang="en-US" sz="1200" dirty="0"/>
          </a:p>
        </p:txBody>
      </p:sp>
      <p:pic>
        <p:nvPicPr>
          <p:cNvPr id="7" name="Image 2" descr="C:\Users\wasse\Documents\Becca\Iron Creek Wood Replenishment\converted_images\typical_sinuosity-1.jpg"/>
          <p:cNvPicPr>
            <a:picLocks noChangeAspect="1"/>
          </p:cNvPicPr>
          <p:nvPr/>
        </p:nvPicPr>
        <p:blipFill>
          <a:blip r:embed="rId5"/>
          <a:srcRect/>
          <a:stretch/>
        </p:blipFill>
        <p:spPr>
          <a:xfrm>
            <a:off x="8138160" y="822960"/>
            <a:ext cx="3657600" cy="4389120"/>
          </a:xfrm>
          <a:prstGeom prst="rect">
            <a:avLst/>
          </a:prstGeom>
        </p:spPr>
      </p:pic>
      <p:sp>
        <p:nvSpPr>
          <p:cNvPr id="8" name="Text 3"/>
          <p:cNvSpPr/>
          <p:nvPr/>
        </p:nvSpPr>
        <p:spPr>
          <a:xfrm>
            <a:off x="8138160" y="5303520"/>
            <a:ext cx="3657600" cy="640080"/>
          </a:xfrm>
          <a:prstGeom prst="rect">
            <a:avLst/>
          </a:prstGeom>
          <a:noFill/>
          <a:ln/>
        </p:spPr>
        <p:txBody>
          <a:bodyPr wrap="square" rtlCol="0" anchor="t"/>
          <a:lstStyle/>
          <a:p>
            <a:pPr marL="0" indent="0" algn="ctr">
              <a:buNone/>
            </a:pPr>
            <a:r>
              <a:rPr lang="en-US" sz="1200" b="1" dirty="0">
                <a:solidFill>
                  <a:srgbClr val="2C5F2D"/>
                </a:solidFill>
                <a:latin typeface="Calibri" pitchFamily="34" charset="0"/>
                <a:ea typeface="Calibri" pitchFamily="34" charset="-122"/>
                <a:cs typeface="Calibri" pitchFamily="34" charset="-120"/>
              </a:rPr>
              <a:t>Induced</a:t>
            </a:r>
            <a:endParaRPr lang="en-US" sz="1200" dirty="0"/>
          </a:p>
          <a:p>
            <a:pPr marL="0" indent="0" algn="ctr">
              <a:buNone/>
            </a:pPr>
            <a:r>
              <a:rPr lang="en-US" sz="1200" b="1" dirty="0">
                <a:solidFill>
                  <a:srgbClr val="2C5F2D"/>
                </a:solidFill>
                <a:latin typeface="Calibri" pitchFamily="34" charset="0"/>
                <a:ea typeface="Calibri" pitchFamily="34" charset="-122"/>
                <a:cs typeface="Calibri" pitchFamily="34" charset="-120"/>
              </a:rPr>
              <a:t>Sinuosity</a:t>
            </a:r>
            <a:endParaRPr lang="en-US" sz="1200" dirty="0"/>
          </a:p>
        </p:txBody>
      </p:sp>
      <p:sp>
        <p:nvSpPr>
          <p:cNvPr id="9" name="Text 4"/>
          <p:cNvSpPr/>
          <p:nvPr/>
        </p:nvSpPr>
        <p:spPr>
          <a:xfrm>
            <a:off x="457200" y="6263640"/>
            <a:ext cx="11274552" cy="365760"/>
          </a:xfrm>
          <a:prstGeom prst="rect">
            <a:avLst/>
          </a:prstGeom>
          <a:noFill/>
          <a:ln/>
        </p:spPr>
        <p:txBody>
          <a:bodyPr wrap="square" rtlCol="0" anchor="b"/>
          <a:lstStyle/>
          <a:p>
            <a:pPr marL="0" indent="0" algn="l">
              <a:buNone/>
            </a:pPr>
            <a:r>
              <a:rPr lang="en-US" sz="2000" i="1" dirty="0">
                <a:solidFill>
                  <a:srgbClr val="6B8E6B"/>
                </a:solidFill>
                <a:latin typeface="Calibri" pitchFamily="34" charset="0"/>
                <a:ea typeface="Calibri" pitchFamily="34" charset="-122"/>
                <a:cs typeface="Calibri" pitchFamily="34" charset="-120"/>
              </a:rPr>
              <a:t>CC #10: Design by Jeff Nelson, USFS Fish Bio - 10 yrs experience, 8 similar field-fit wood placement projects</a:t>
            </a:r>
            <a:endParaRPr lang="en-US" sz="2000" dirty="0"/>
          </a:p>
        </p:txBody>
      </p:sp>
      <p:sp>
        <p:nvSpPr>
          <p:cNvPr id="10" name="Text 5"/>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14</a:t>
            </a:r>
            <a:endParaRPr lang="en-US"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2C5F2D"/>
        </a:solidFill>
        <a:effectLst/>
      </p:bgPr>
    </p:bg>
    <p:spTree>
      <p:nvGrpSpPr>
        <p:cNvPr id="1" name=""/>
        <p:cNvGrpSpPr/>
        <p:nvPr/>
      </p:nvGrpSpPr>
      <p:grpSpPr>
        <a:xfrm>
          <a:off x="0" y="0"/>
          <a:ext cx="0" cy="0"/>
          <a:chOff x="0" y="0"/>
          <a:chExt cx="0" cy="0"/>
        </a:xfrm>
      </p:grpSpPr>
      <p:sp>
        <p:nvSpPr>
          <p:cNvPr id="2" name="Text 0"/>
          <p:cNvSpPr/>
          <p:nvPr/>
        </p:nvSpPr>
        <p:spPr>
          <a:xfrm>
            <a:off x="457200" y="274320"/>
            <a:ext cx="11274552" cy="640080"/>
          </a:xfrm>
          <a:prstGeom prst="rect">
            <a:avLst/>
          </a:prstGeom>
          <a:noFill/>
          <a:ln/>
        </p:spPr>
        <p:txBody>
          <a:bodyPr wrap="square" rtlCol="0" anchor="ctr"/>
          <a:lstStyle/>
          <a:p>
            <a:pPr marL="0" indent="0" algn="l">
              <a:buNone/>
            </a:pPr>
            <a:r>
              <a:rPr lang="en-US" sz="2800" b="1" dirty="0">
                <a:solidFill>
                  <a:srgbClr val="FFFFFF"/>
                </a:solidFill>
                <a:latin typeface="Georgia" pitchFamily="34" charset="0"/>
                <a:ea typeface="Georgia" pitchFamily="34" charset="-122"/>
                <a:cs typeface="Georgia" pitchFamily="34" charset="-120"/>
              </a:rPr>
              <a:t>This project directly addresses recovery plan priorities</a:t>
            </a:r>
            <a:endParaRPr lang="en-US" sz="2800" dirty="0"/>
          </a:p>
        </p:txBody>
      </p:sp>
      <p:sp>
        <p:nvSpPr>
          <p:cNvPr id="3" name="Text 1"/>
          <p:cNvSpPr/>
          <p:nvPr/>
        </p:nvSpPr>
        <p:spPr>
          <a:xfrm>
            <a:off x="914400" y="1188720"/>
            <a:ext cx="10360152" cy="457200"/>
          </a:xfrm>
          <a:prstGeom prst="rect">
            <a:avLst/>
          </a:prstGeom>
          <a:noFill/>
          <a:ln/>
        </p:spPr>
        <p:txBody>
          <a:bodyPr wrap="square" rtlCol="0" anchor="ctr"/>
          <a:lstStyle/>
          <a:p>
            <a:pPr marL="0" indent="0">
              <a:buNone/>
            </a:pPr>
            <a:r>
              <a:rPr lang="en-US" sz="2000" b="1" dirty="0">
                <a:solidFill>
                  <a:srgbClr val="97BC62"/>
                </a:solidFill>
                <a:latin typeface="Georgia" pitchFamily="34" charset="0"/>
                <a:ea typeface="Georgia" pitchFamily="34" charset="-122"/>
                <a:cs typeface="Georgia" pitchFamily="34" charset="-120"/>
              </a:rPr>
              <a:t>Yakima Steelhead Recovery Plan</a:t>
            </a:r>
            <a:endParaRPr lang="en-US" sz="2000" dirty="0"/>
          </a:p>
        </p:txBody>
      </p:sp>
      <p:sp>
        <p:nvSpPr>
          <p:cNvPr id="4" name="Text 2"/>
          <p:cNvSpPr/>
          <p:nvPr/>
        </p:nvSpPr>
        <p:spPr>
          <a:xfrm>
            <a:off x="1371600" y="1691640"/>
            <a:ext cx="9902952" cy="411480"/>
          </a:xfrm>
          <a:prstGeom prst="rect">
            <a:avLst/>
          </a:prstGeom>
          <a:noFill/>
          <a:ln/>
        </p:spPr>
        <p:txBody>
          <a:bodyPr wrap="square" rtlCol="0" anchor="ctr"/>
          <a:lstStyle/>
          <a:p>
            <a:r>
              <a:rPr lang="en-US" sz="2000" dirty="0">
                <a:solidFill>
                  <a:srgbClr val="FFFFFF"/>
                </a:solidFill>
                <a:latin typeface="Calibri" pitchFamily="34" charset="0"/>
                <a:ea typeface="Calibri" pitchFamily="34" charset="-122"/>
                <a:cs typeface="Calibri" pitchFamily="34" charset="-120"/>
              </a:rPr>
              <a:t>Upper Yakima Action #14: Restore instream and floodplain habitat complexity in Swauk and Taneum creeks (p. 198)</a:t>
            </a:r>
            <a:endParaRPr lang="en-US" sz="2000" dirty="0"/>
          </a:p>
        </p:txBody>
      </p:sp>
      <p:sp>
        <p:nvSpPr>
          <p:cNvPr id="5" name="Text 3"/>
          <p:cNvSpPr/>
          <p:nvPr/>
        </p:nvSpPr>
        <p:spPr>
          <a:xfrm>
            <a:off x="1371600" y="2130552"/>
            <a:ext cx="9902952" cy="411480"/>
          </a:xfrm>
          <a:prstGeom prst="rect">
            <a:avLst/>
          </a:prstGeom>
          <a:noFill/>
          <a:ln/>
        </p:spPr>
        <p:txBody>
          <a:bodyPr wrap="square" rtlCol="0" anchor="ctr"/>
          <a:lstStyle/>
          <a:p>
            <a:r>
              <a:rPr lang="en-US" sz="2000" dirty="0">
                <a:solidFill>
                  <a:srgbClr val="FFFFFF"/>
                </a:solidFill>
                <a:latin typeface="Calibri" pitchFamily="34" charset="0"/>
                <a:ea typeface="Calibri" pitchFamily="34" charset="-122"/>
                <a:cs typeface="Calibri" pitchFamily="34" charset="-120"/>
              </a:rPr>
              <a:t>Upper Yakima Action #15: Restore tributary riparian areas (p. 199)</a:t>
            </a:r>
            <a:endParaRPr lang="en-US" sz="2000" dirty="0"/>
          </a:p>
        </p:txBody>
      </p:sp>
      <p:sp>
        <p:nvSpPr>
          <p:cNvPr id="6" name="Text 4"/>
          <p:cNvSpPr/>
          <p:nvPr/>
        </p:nvSpPr>
        <p:spPr>
          <a:xfrm>
            <a:off x="914400" y="2752344"/>
            <a:ext cx="10360152" cy="457200"/>
          </a:xfrm>
          <a:prstGeom prst="rect">
            <a:avLst/>
          </a:prstGeom>
          <a:noFill/>
          <a:ln/>
        </p:spPr>
        <p:txBody>
          <a:bodyPr wrap="square" rtlCol="0" anchor="ctr"/>
          <a:lstStyle/>
          <a:p>
            <a:pPr marL="0" indent="0">
              <a:buNone/>
            </a:pPr>
            <a:r>
              <a:rPr lang="en-US" sz="2000" b="1" dirty="0">
                <a:solidFill>
                  <a:srgbClr val="97BC62"/>
                </a:solidFill>
                <a:latin typeface="Georgia" pitchFamily="34" charset="0"/>
                <a:ea typeface="Georgia" pitchFamily="34" charset="-122"/>
                <a:cs typeface="Georgia" pitchFamily="34" charset="-120"/>
              </a:rPr>
              <a:t>TAG Focus Projects</a:t>
            </a:r>
            <a:endParaRPr lang="en-US" sz="2000" dirty="0"/>
          </a:p>
        </p:txBody>
      </p:sp>
      <p:sp>
        <p:nvSpPr>
          <p:cNvPr id="7" name="Text 5"/>
          <p:cNvSpPr/>
          <p:nvPr/>
        </p:nvSpPr>
        <p:spPr>
          <a:xfrm>
            <a:off x="1371600" y="3255264"/>
            <a:ext cx="9902952" cy="411480"/>
          </a:xfrm>
          <a:prstGeom prst="rect">
            <a:avLst/>
          </a:prstGeom>
          <a:noFill/>
          <a:ln/>
        </p:spPr>
        <p:txBody>
          <a:bodyPr wrap="square" rtlCol="0" anchor="ctr"/>
          <a:lstStyle/>
          <a:p>
            <a:r>
              <a:rPr lang="en-US" sz="2000" dirty="0">
                <a:solidFill>
                  <a:srgbClr val="FFFFFF"/>
                </a:solidFill>
                <a:latin typeface="Calibri" pitchFamily="34" charset="0"/>
                <a:ea typeface="Calibri" pitchFamily="34" charset="-122"/>
                <a:cs typeface="Calibri" pitchFamily="34" charset="-120"/>
              </a:rPr>
              <a:t>Focus Project #18 (Action #14)</a:t>
            </a:r>
            <a:endParaRPr lang="en-US" sz="2000" dirty="0"/>
          </a:p>
        </p:txBody>
      </p:sp>
      <p:sp>
        <p:nvSpPr>
          <p:cNvPr id="8" name="Text 6"/>
          <p:cNvSpPr/>
          <p:nvPr/>
        </p:nvSpPr>
        <p:spPr>
          <a:xfrm>
            <a:off x="1371600" y="3694176"/>
            <a:ext cx="9902952" cy="411480"/>
          </a:xfrm>
          <a:prstGeom prst="rect">
            <a:avLst/>
          </a:prstGeom>
          <a:noFill/>
          <a:ln/>
        </p:spPr>
        <p:txBody>
          <a:bodyPr wrap="square" rtlCol="0" anchor="ctr"/>
          <a:lstStyle/>
          <a:p>
            <a:r>
              <a:rPr lang="en-US" sz="2000" dirty="0">
                <a:solidFill>
                  <a:srgbClr val="FFFFFF"/>
                </a:solidFill>
                <a:latin typeface="Calibri" pitchFamily="34" charset="0"/>
                <a:ea typeface="Calibri" pitchFamily="34" charset="-122"/>
                <a:cs typeface="Calibri" pitchFamily="34" charset="-120"/>
              </a:rPr>
              <a:t>Focus Project #24 (Action #15)</a:t>
            </a:r>
            <a:endParaRPr lang="en-US" sz="2000" dirty="0"/>
          </a:p>
        </p:txBody>
      </p:sp>
      <p:sp>
        <p:nvSpPr>
          <p:cNvPr id="9" name="Text 7"/>
          <p:cNvSpPr/>
          <p:nvPr/>
        </p:nvSpPr>
        <p:spPr>
          <a:xfrm>
            <a:off x="914400" y="4315968"/>
            <a:ext cx="10360152" cy="457200"/>
          </a:xfrm>
          <a:prstGeom prst="rect">
            <a:avLst/>
          </a:prstGeom>
          <a:noFill/>
          <a:ln/>
        </p:spPr>
        <p:txBody>
          <a:bodyPr wrap="square" rtlCol="0" anchor="ctr"/>
          <a:lstStyle/>
          <a:p>
            <a:pPr marL="0" indent="0">
              <a:buNone/>
            </a:pPr>
            <a:r>
              <a:rPr lang="en-US" sz="2000" b="1" dirty="0">
                <a:solidFill>
                  <a:srgbClr val="97BC62"/>
                </a:solidFill>
                <a:latin typeface="Georgia" pitchFamily="34" charset="0"/>
                <a:ea typeface="Georgia" pitchFamily="34" charset="-122"/>
                <a:cs typeface="Georgia" pitchFamily="34" charset="-120"/>
              </a:rPr>
              <a:t>Building on Prior Work</a:t>
            </a:r>
            <a:endParaRPr lang="en-US" sz="2000" dirty="0"/>
          </a:p>
        </p:txBody>
      </p:sp>
      <p:sp>
        <p:nvSpPr>
          <p:cNvPr id="10" name="Text 8"/>
          <p:cNvSpPr/>
          <p:nvPr/>
        </p:nvSpPr>
        <p:spPr>
          <a:xfrm>
            <a:off x="1371600" y="4818888"/>
            <a:ext cx="9902952" cy="411480"/>
          </a:xfrm>
          <a:prstGeom prst="rect">
            <a:avLst/>
          </a:prstGeom>
          <a:noFill/>
          <a:ln/>
        </p:spPr>
        <p:txBody>
          <a:bodyPr wrap="square" rtlCol="0" anchor="ctr"/>
          <a:lstStyle/>
          <a:p>
            <a:r>
              <a:rPr lang="en-US" sz="2000" dirty="0">
                <a:solidFill>
                  <a:srgbClr val="FFFFFF"/>
                </a:solidFill>
                <a:latin typeface="Calibri" pitchFamily="34" charset="0"/>
                <a:ea typeface="Calibri" pitchFamily="34" charset="-122"/>
                <a:cs typeface="Calibri" pitchFamily="34" charset="-120"/>
              </a:rPr>
              <a:t>SRFB project 08-1947: Swauk &amp; Iron Creek Restoration Design (completed)</a:t>
            </a:r>
            <a:endParaRPr lang="en-US" sz="2000" dirty="0"/>
          </a:p>
        </p:txBody>
      </p:sp>
      <p:sp>
        <p:nvSpPr>
          <p:cNvPr id="11" name="Text 9"/>
          <p:cNvSpPr/>
          <p:nvPr/>
        </p:nvSpPr>
        <p:spPr>
          <a:xfrm>
            <a:off x="1371600" y="5257800"/>
            <a:ext cx="9902952" cy="411480"/>
          </a:xfrm>
          <a:prstGeom prst="rect">
            <a:avLst/>
          </a:prstGeom>
          <a:noFill/>
          <a:ln/>
        </p:spPr>
        <p:txBody>
          <a:bodyPr wrap="square" rtlCol="0" anchor="ctr"/>
          <a:lstStyle/>
          <a:p>
            <a:r>
              <a:rPr lang="en-US" sz="2000" dirty="0">
                <a:solidFill>
                  <a:srgbClr val="FFFFFF"/>
                </a:solidFill>
                <a:latin typeface="Calibri" pitchFamily="34" charset="0"/>
                <a:ea typeface="Calibri" pitchFamily="34" charset="-122"/>
                <a:cs typeface="Calibri" pitchFamily="34" charset="-120"/>
              </a:rPr>
              <a:t>USFS Upper Swauk Environmental Assessment (in progress)</a:t>
            </a:r>
            <a:endParaRPr lang="en-US" sz="2000" dirty="0"/>
          </a:p>
        </p:txBody>
      </p:sp>
      <p:sp>
        <p:nvSpPr>
          <p:cNvPr id="12" name="Text 10"/>
          <p:cNvSpPr/>
          <p:nvPr/>
        </p:nvSpPr>
        <p:spPr>
          <a:xfrm>
            <a:off x="457200" y="6263640"/>
            <a:ext cx="11274552" cy="365760"/>
          </a:xfrm>
          <a:prstGeom prst="rect">
            <a:avLst/>
          </a:prstGeom>
          <a:noFill/>
          <a:ln/>
        </p:spPr>
        <p:txBody>
          <a:bodyPr wrap="square" rtlCol="0" anchor="b"/>
          <a:lstStyle/>
          <a:p>
            <a:pPr marL="0" indent="0" algn="l">
              <a:buNone/>
            </a:pPr>
            <a:r>
              <a:rPr lang="en-US" sz="2000" i="1" dirty="0">
                <a:solidFill>
                  <a:srgbClr val="97BC62"/>
                </a:solidFill>
                <a:latin typeface="Calibri" pitchFamily="34" charset="0"/>
                <a:ea typeface="Calibri" pitchFamily="34" charset="-122"/>
                <a:cs typeface="Calibri" pitchFamily="34" charset="-120"/>
              </a:rPr>
              <a:t>CC #9: Builds on SRFB 08-1947 and complements the in-progress USFS Upper Swauk EA</a:t>
            </a:r>
            <a:endParaRPr lang="en-US" sz="2000" dirty="0"/>
          </a:p>
        </p:txBody>
      </p:sp>
      <p:sp>
        <p:nvSpPr>
          <p:cNvPr id="13" name="Text 11"/>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15</a:t>
            </a:r>
            <a:endParaRPr lang="en-US" sz="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457200" y="182880"/>
            <a:ext cx="11274552" cy="640080"/>
          </a:xfrm>
          <a:prstGeom prst="rect">
            <a:avLst/>
          </a:prstGeom>
          <a:noFill/>
          <a:ln/>
        </p:spPr>
        <p:txBody>
          <a:bodyPr wrap="square" rtlCol="0" anchor="ctr"/>
          <a:lstStyle/>
          <a:p>
            <a:pPr marL="0" indent="0" algn="l">
              <a:buNone/>
            </a:pPr>
            <a:r>
              <a:rPr lang="en-US" sz="2600" b="1" dirty="0">
                <a:solidFill>
                  <a:srgbClr val="2C5F2D"/>
                </a:solidFill>
                <a:latin typeface="Georgia" pitchFamily="34" charset="0"/>
                <a:ea typeface="Georgia" pitchFamily="34" charset="-122"/>
                <a:cs typeface="Georgia" pitchFamily="34" charset="-120"/>
              </a:rPr>
              <a:t>Restoring habitat complexity across 3.5 miles of salmon streams</a:t>
            </a:r>
            <a:endParaRPr lang="en-US" sz="2600" dirty="0"/>
          </a:p>
        </p:txBody>
      </p:sp>
      <p:pic>
        <p:nvPicPr>
          <p:cNvPr id="3" name="Image 0" descr="C:\Users\wasse\Documents\Becca\Iron Creek Wood Replenishment\Photos\2025-04-10, WS3 1.png"/>
          <p:cNvPicPr>
            <a:picLocks noChangeAspect="1"/>
          </p:cNvPicPr>
          <p:nvPr/>
        </p:nvPicPr>
        <p:blipFill>
          <a:blip r:embed="rId3"/>
          <a:srcRect/>
          <a:stretch/>
        </p:blipFill>
        <p:spPr>
          <a:xfrm>
            <a:off x="457200" y="1005840"/>
            <a:ext cx="5029200" cy="4572000"/>
          </a:xfrm>
          <a:prstGeom prst="rect">
            <a:avLst/>
          </a:prstGeom>
        </p:spPr>
      </p:pic>
      <p:sp>
        <p:nvSpPr>
          <p:cNvPr id="4" name="Text 1"/>
          <p:cNvSpPr/>
          <p:nvPr/>
        </p:nvSpPr>
        <p:spPr>
          <a:xfrm>
            <a:off x="5760720" y="1188720"/>
            <a:ext cx="5943600" cy="4114800"/>
          </a:xfrm>
          <a:prstGeom prst="rect">
            <a:avLst/>
          </a:prstGeom>
          <a:noFill/>
          <a:ln/>
        </p:spPr>
        <p:txBody>
          <a:bodyPr wrap="square" rtlCol="0" anchor="t"/>
          <a:lstStyle/>
          <a:p>
            <a:pPr marL="285750" indent="-285750">
              <a:spcAft>
                <a:spcPts val="12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Increase pool frequency and depth (~20 pools created)</a:t>
            </a:r>
            <a:endParaRPr lang="en-US" sz="2400" dirty="0"/>
          </a:p>
          <a:p>
            <a:pPr marL="285750" indent="-285750">
              <a:spcAft>
                <a:spcPts val="12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Create thermal refugia for juvenile rearing</a:t>
            </a:r>
            <a:endParaRPr lang="en-US" sz="2400" dirty="0"/>
          </a:p>
          <a:p>
            <a:pPr marL="285750" indent="-285750">
              <a:spcAft>
                <a:spcPts val="12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Improve spawning gravel retention and sorting</a:t>
            </a:r>
            <a:endParaRPr lang="en-US" sz="2400" dirty="0"/>
          </a:p>
          <a:p>
            <a:pPr marL="285750" indent="-285750">
              <a:spcAft>
                <a:spcPts val="12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Reconnect floodplains and side channels</a:t>
            </a:r>
            <a:endParaRPr lang="en-US" sz="2400" dirty="0"/>
          </a:p>
          <a:p>
            <a:pPr marL="285750" indent="-285750">
              <a:spcAft>
                <a:spcPts val="12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Reduce scour of steelhead redds</a:t>
            </a:r>
            <a:endParaRPr lang="en-US" sz="2400" dirty="0"/>
          </a:p>
          <a:p>
            <a:pPr marL="285750" indent="-285750">
              <a:spcAft>
                <a:spcPts val="12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Boost macroinvertebrate productivity</a:t>
            </a:r>
            <a:endParaRPr lang="en-US" sz="2400" dirty="0"/>
          </a:p>
        </p:txBody>
      </p:sp>
      <p:sp>
        <p:nvSpPr>
          <p:cNvPr id="5" name="Text 2"/>
          <p:cNvSpPr/>
          <p:nvPr/>
        </p:nvSpPr>
        <p:spPr>
          <a:xfrm>
            <a:off x="457200" y="6263640"/>
            <a:ext cx="11274552" cy="365760"/>
          </a:xfrm>
          <a:prstGeom prst="rect">
            <a:avLst/>
          </a:prstGeom>
          <a:noFill/>
          <a:ln/>
        </p:spPr>
        <p:txBody>
          <a:bodyPr wrap="square" rtlCol="0" anchor="b"/>
          <a:lstStyle/>
          <a:p>
            <a:pPr marL="0" indent="0" algn="l">
              <a:buNone/>
            </a:pPr>
            <a:r>
              <a:rPr lang="en-US" sz="2000" i="1" dirty="0">
                <a:solidFill>
                  <a:srgbClr val="6B8E6B"/>
                </a:solidFill>
                <a:latin typeface="Calibri" pitchFamily="34" charset="0"/>
                <a:ea typeface="Calibri" pitchFamily="34" charset="-122"/>
                <a:cs typeface="Calibri" pitchFamily="34" charset="-120"/>
              </a:rPr>
              <a:t>CC #4: Reduces ESA liability by improving habitat for threatened steelhead  |  CC #5: Benefits amphibians, macroinvertebrates, and riparian wildlife</a:t>
            </a:r>
            <a:endParaRPr lang="en-US" sz="2000" dirty="0"/>
          </a:p>
        </p:txBody>
      </p:sp>
      <p:sp>
        <p:nvSpPr>
          <p:cNvPr id="6" name="Text 3"/>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16</a:t>
            </a:r>
            <a:endParaRPr lang="en-US" sz="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2D2D2D"/>
        </a:solidFill>
        <a:effectLst/>
      </p:bgPr>
    </p:bg>
    <p:spTree>
      <p:nvGrpSpPr>
        <p:cNvPr id="1" name=""/>
        <p:cNvGrpSpPr/>
        <p:nvPr/>
      </p:nvGrpSpPr>
      <p:grpSpPr>
        <a:xfrm>
          <a:off x="0" y="0"/>
          <a:ext cx="0" cy="0"/>
          <a:chOff x="0" y="0"/>
          <a:chExt cx="0" cy="0"/>
        </a:xfrm>
      </p:grpSpPr>
      <p:pic>
        <p:nvPicPr>
          <p:cNvPr id="2" name="Image 0" descr="C:\Users\wasse\Documents\Becca\Iron Creek Wood Replenishment\Photos\PXL_20260308_222911759.jpg"/>
          <p:cNvPicPr>
            <a:picLocks noChangeAspect="1"/>
          </p:cNvPicPr>
          <p:nvPr/>
        </p:nvPicPr>
        <p:blipFill>
          <a:blip r:embed="rId3"/>
          <a:srcRect/>
          <a:stretch/>
        </p:blipFill>
        <p:spPr>
          <a:xfrm>
            <a:off x="0" y="0"/>
            <a:ext cx="12188952" cy="6858000"/>
          </a:xfrm>
          <a:prstGeom prst="rect">
            <a:avLst/>
          </a:prstGeom>
        </p:spPr>
      </p:pic>
      <p:sp>
        <p:nvSpPr>
          <p:cNvPr id="4" name="Text 1"/>
          <p:cNvSpPr/>
          <p:nvPr/>
        </p:nvSpPr>
        <p:spPr>
          <a:xfrm>
            <a:off x="457200" y="274320"/>
            <a:ext cx="11274552" cy="640080"/>
          </a:xfrm>
          <a:prstGeom prst="rect">
            <a:avLst/>
          </a:prstGeom>
          <a:noFill/>
          <a:ln/>
        </p:spPr>
        <p:txBody>
          <a:bodyPr wrap="square" rtlCol="0" anchor="ctr"/>
          <a:lstStyle/>
          <a:p>
            <a:pPr marL="0" indent="0" algn="l">
              <a:buNone/>
            </a:pPr>
            <a:r>
              <a:rPr lang="en-US" sz="2800" b="1" dirty="0">
                <a:solidFill>
                  <a:srgbClr val="FFFFFF"/>
                </a:solidFill>
                <a:latin typeface="Georgia" pitchFamily="34" charset="0"/>
                <a:ea typeface="Georgia" pitchFamily="34" charset="-122"/>
                <a:cs typeface="Georgia" pitchFamily="34" charset="-120"/>
              </a:rPr>
              <a:t>Building climate resilience and watershed function</a:t>
            </a:r>
            <a:endParaRPr lang="en-US" sz="2800" dirty="0"/>
          </a:p>
        </p:txBody>
      </p:sp>
      <p:sp>
        <p:nvSpPr>
          <p:cNvPr id="5" name="Text 2"/>
          <p:cNvSpPr/>
          <p:nvPr/>
        </p:nvSpPr>
        <p:spPr>
          <a:xfrm>
            <a:off x="731520" y="1371600"/>
            <a:ext cx="10725912" cy="4114800"/>
          </a:xfrm>
          <a:prstGeom prst="rect">
            <a:avLst/>
          </a:prstGeom>
          <a:noFill/>
          <a:ln/>
        </p:spPr>
        <p:txBody>
          <a:bodyPr wrap="square" rtlCol="0" anchor="t"/>
          <a:lstStyle/>
          <a:p>
            <a:pPr marL="342900" indent="-342900">
              <a:spcAft>
                <a:spcPts val="1400"/>
              </a:spcAft>
              <a:buFont typeface="Arial" panose="020B0604020202020204" pitchFamily="34" charset="0"/>
              <a:buChar char="•"/>
            </a:pPr>
            <a:r>
              <a:rPr lang="en-US" sz="2400" dirty="0">
                <a:solidFill>
                  <a:srgbClr val="FFFFFF"/>
                </a:solidFill>
                <a:latin typeface="Calibri" pitchFamily="34" charset="0"/>
                <a:ea typeface="Calibri" pitchFamily="34" charset="-122"/>
                <a:cs typeface="Calibri" pitchFamily="34" charset="-120"/>
              </a:rPr>
              <a:t>Increased water retention and groundwater storage</a:t>
            </a:r>
            <a:endParaRPr lang="en-US" sz="2400" dirty="0"/>
          </a:p>
          <a:p>
            <a:pPr marL="342900" indent="-342900">
              <a:spcAft>
                <a:spcPts val="1400"/>
              </a:spcAft>
              <a:buFont typeface="Arial" panose="020B0604020202020204" pitchFamily="34" charset="0"/>
              <a:buChar char="•"/>
            </a:pPr>
            <a:r>
              <a:rPr lang="en-US" sz="2400" dirty="0">
                <a:solidFill>
                  <a:srgbClr val="FFFFFF"/>
                </a:solidFill>
                <a:latin typeface="Calibri" pitchFamily="34" charset="0"/>
                <a:ea typeface="Calibri" pitchFamily="34" charset="-122"/>
                <a:cs typeface="Calibri" pitchFamily="34" charset="-120"/>
              </a:rPr>
              <a:t>Cool-water refugia during drought and high temperatures</a:t>
            </a:r>
            <a:endParaRPr lang="en-US" sz="2400" dirty="0"/>
          </a:p>
          <a:p>
            <a:pPr marL="342900" indent="-342900">
              <a:spcAft>
                <a:spcPts val="1400"/>
              </a:spcAft>
              <a:buFont typeface="Arial" panose="020B0604020202020204" pitchFamily="34" charset="0"/>
              <a:buChar char="•"/>
            </a:pPr>
            <a:r>
              <a:rPr lang="en-US" sz="2400" dirty="0">
                <a:solidFill>
                  <a:srgbClr val="FFFFFF"/>
                </a:solidFill>
                <a:latin typeface="Calibri" pitchFamily="34" charset="0"/>
                <a:ea typeface="Calibri" pitchFamily="34" charset="-122"/>
                <a:cs typeface="Calibri" pitchFamily="34" charset="-120"/>
              </a:rPr>
              <a:t>0.25 miles of road decommissioned = reduced sediment delivery</a:t>
            </a:r>
            <a:endParaRPr lang="en-US" sz="2400" dirty="0"/>
          </a:p>
          <a:p>
            <a:pPr marL="342900" indent="-342900">
              <a:spcAft>
                <a:spcPts val="1400"/>
              </a:spcAft>
              <a:buFont typeface="Arial" panose="020B0604020202020204" pitchFamily="34" charset="0"/>
              <a:buChar char="•"/>
            </a:pPr>
            <a:r>
              <a:rPr lang="en-US" sz="2400" dirty="0">
                <a:solidFill>
                  <a:srgbClr val="FFFFFF"/>
                </a:solidFill>
                <a:latin typeface="Calibri" pitchFamily="34" charset="0"/>
                <a:ea typeface="Calibri" pitchFamily="34" charset="-122"/>
                <a:cs typeface="Calibri" pitchFamily="34" charset="-120"/>
              </a:rPr>
              <a:t>Adaptive management allows future adjustments</a:t>
            </a:r>
            <a:endParaRPr lang="en-US" sz="2400" dirty="0"/>
          </a:p>
          <a:p>
            <a:pPr marL="342900" indent="-342900">
              <a:spcAft>
                <a:spcPts val="1400"/>
              </a:spcAft>
              <a:buFont typeface="Arial" panose="020B0604020202020204" pitchFamily="34" charset="0"/>
              <a:buChar char="•"/>
            </a:pPr>
            <a:r>
              <a:rPr lang="en-US" sz="2400" dirty="0">
                <a:solidFill>
                  <a:srgbClr val="FFFFFF"/>
                </a:solidFill>
                <a:latin typeface="Calibri" pitchFamily="34" charset="0"/>
                <a:ea typeface="Calibri" pitchFamily="34" charset="-122"/>
                <a:cs typeface="Calibri" pitchFamily="34" charset="-120"/>
              </a:rPr>
              <a:t>Sets foundation for future restoration in Swauk watershed</a:t>
            </a:r>
            <a:endParaRPr lang="en-US" sz="2400" dirty="0"/>
          </a:p>
        </p:txBody>
      </p:sp>
      <p:sp>
        <p:nvSpPr>
          <p:cNvPr id="6" name="Text 3"/>
          <p:cNvSpPr/>
          <p:nvPr/>
        </p:nvSpPr>
        <p:spPr>
          <a:xfrm>
            <a:off x="0" y="6446520"/>
            <a:ext cx="12192000" cy="365760"/>
          </a:xfrm>
          <a:prstGeom prst="rect">
            <a:avLst/>
          </a:prstGeom>
          <a:solidFill>
            <a:schemeClr val="tx1"/>
          </a:solidFill>
          <a:ln/>
        </p:spPr>
        <p:txBody>
          <a:bodyPr wrap="square" rtlCol="0" anchor="b"/>
          <a:lstStyle/>
          <a:p>
            <a:pPr marL="0" indent="0" algn="l">
              <a:buNone/>
            </a:pPr>
            <a:r>
              <a:rPr lang="en-US" sz="2000" i="1" dirty="0">
                <a:solidFill>
                  <a:srgbClr val="97BC62"/>
                </a:solidFill>
                <a:latin typeface="Calibri" pitchFamily="34" charset="0"/>
                <a:ea typeface="Calibri" pitchFamily="34" charset="-122"/>
                <a:cs typeface="Calibri" pitchFamily="34" charset="-120"/>
              </a:rPr>
              <a:t>CC #2: Improved water retention supports downstream agricultural water management</a:t>
            </a:r>
            <a:endParaRPr lang="en-US" sz="2000" dirty="0"/>
          </a:p>
        </p:txBody>
      </p:sp>
      <p:sp>
        <p:nvSpPr>
          <p:cNvPr id="7" name="Text 4"/>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17</a:t>
            </a:r>
            <a:endParaRPr lang="en-US" sz="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457200" y="182880"/>
            <a:ext cx="11274552" cy="640080"/>
          </a:xfrm>
          <a:prstGeom prst="rect">
            <a:avLst/>
          </a:prstGeom>
          <a:noFill/>
          <a:ln/>
        </p:spPr>
        <p:txBody>
          <a:bodyPr wrap="square" rtlCol="0" anchor="ctr"/>
          <a:lstStyle/>
          <a:p>
            <a:pPr marL="0" indent="0" algn="l">
              <a:buNone/>
            </a:pPr>
            <a:r>
              <a:rPr lang="en-US" sz="2800" b="1" dirty="0">
                <a:solidFill>
                  <a:srgbClr val="2C5F2D"/>
                </a:solidFill>
                <a:latin typeface="Georgia" pitchFamily="34" charset="0"/>
                <a:ea typeface="Georgia" pitchFamily="34" charset="-122"/>
                <a:cs typeface="Georgia" pitchFamily="34" charset="-120"/>
              </a:rPr>
              <a:t>Anticipated challenges and our approach</a:t>
            </a:r>
            <a:endParaRPr lang="en-US" sz="2800" dirty="0"/>
          </a:p>
        </p:txBody>
      </p:sp>
      <p:pic>
        <p:nvPicPr>
          <p:cNvPr id="3" name="Image 0" descr="C:\Users\wasse\Documents\Becca\Iron Creek Wood Replenishment\Photos\IMG_4366.JPG"/>
          <p:cNvPicPr>
            <a:picLocks noChangeAspect="1"/>
          </p:cNvPicPr>
          <p:nvPr/>
        </p:nvPicPr>
        <p:blipFill>
          <a:blip r:embed="rId3"/>
          <a:srcRect/>
          <a:stretch/>
        </p:blipFill>
        <p:spPr>
          <a:xfrm>
            <a:off x="8229600" y="1005840"/>
            <a:ext cx="3474720" cy="4572000"/>
          </a:xfrm>
          <a:prstGeom prst="rect">
            <a:avLst/>
          </a:prstGeom>
        </p:spPr>
      </p:pic>
      <p:sp>
        <p:nvSpPr>
          <p:cNvPr id="4" name="Text 1"/>
          <p:cNvSpPr/>
          <p:nvPr/>
        </p:nvSpPr>
        <p:spPr>
          <a:xfrm>
            <a:off x="8229600" y="5349240"/>
            <a:ext cx="3474720" cy="274320"/>
          </a:xfrm>
          <a:prstGeom prst="rect">
            <a:avLst/>
          </a:prstGeom>
          <a:noFill/>
          <a:ln/>
        </p:spPr>
        <p:txBody>
          <a:bodyPr wrap="square" rtlCol="0" anchor="ctr"/>
          <a:lstStyle/>
          <a:p>
            <a:pPr marL="0" indent="0" algn="ctr">
              <a:buNone/>
            </a:pPr>
            <a:r>
              <a:rPr lang="en-US" sz="900" i="1" dirty="0">
                <a:solidFill>
                  <a:srgbClr val="666666"/>
                </a:solidFill>
                <a:latin typeface="Calibri" pitchFamily="34" charset="0"/>
                <a:ea typeface="Calibri" pitchFamily="34" charset="-122"/>
                <a:cs typeface="Calibri" pitchFamily="34" charset="-120"/>
              </a:rPr>
              <a:t>Federal mining claims in the project area</a:t>
            </a:r>
            <a:endParaRPr lang="en-US" sz="900" dirty="0"/>
          </a:p>
        </p:txBody>
      </p:sp>
      <p:sp>
        <p:nvSpPr>
          <p:cNvPr id="5" name="Text 2"/>
          <p:cNvSpPr/>
          <p:nvPr/>
        </p:nvSpPr>
        <p:spPr>
          <a:xfrm>
            <a:off x="457200" y="1097280"/>
            <a:ext cx="3474720" cy="914400"/>
          </a:xfrm>
          <a:prstGeom prst="rect">
            <a:avLst/>
          </a:prstGeom>
          <a:noFill/>
          <a:ln/>
        </p:spPr>
        <p:txBody>
          <a:bodyPr wrap="square" rtlCol="0" anchor="t"/>
          <a:lstStyle/>
          <a:p>
            <a:pPr marL="0" indent="0">
              <a:buNone/>
            </a:pPr>
            <a:r>
              <a:rPr lang="en-US" sz="2000" b="1" dirty="0">
                <a:solidFill>
                  <a:srgbClr val="2C5F2D"/>
                </a:solidFill>
                <a:latin typeface="Calibri" pitchFamily="34" charset="0"/>
                <a:ea typeface="Calibri" pitchFamily="34" charset="-122"/>
                <a:cs typeface="Calibri" pitchFamily="34" charset="-120"/>
              </a:rPr>
              <a:t>Fire/smoke restrictions</a:t>
            </a:r>
            <a:endParaRPr lang="en-US" sz="2000" dirty="0"/>
          </a:p>
        </p:txBody>
      </p:sp>
      <p:sp>
        <p:nvSpPr>
          <p:cNvPr id="6" name="Text 3"/>
          <p:cNvSpPr/>
          <p:nvPr/>
        </p:nvSpPr>
        <p:spPr>
          <a:xfrm>
            <a:off x="4114800" y="1097280"/>
            <a:ext cx="3840480" cy="914400"/>
          </a:xfrm>
          <a:prstGeom prst="rect">
            <a:avLst/>
          </a:prstGeom>
          <a:noFill/>
          <a:ln/>
        </p:spPr>
        <p:txBody>
          <a:bodyPr wrap="square" rtlCol="0" anchor="t"/>
          <a:lstStyle/>
          <a:p>
            <a:pPr marL="0" indent="0">
              <a:buNone/>
            </a:pPr>
            <a:r>
              <a:rPr lang="en-US" sz="2000" dirty="0">
                <a:solidFill>
                  <a:srgbClr val="2D2D2D"/>
                </a:solidFill>
                <a:latin typeface="Calibri" pitchFamily="34" charset="0"/>
                <a:ea typeface="Calibri" pitchFamily="34" charset="-122"/>
                <a:cs typeface="Calibri" pitchFamily="34" charset="-120"/>
              </a:rPr>
              <a:t>Built 2027 backup into 24-month schedule</a:t>
            </a:r>
            <a:endParaRPr lang="en-US" sz="2000" dirty="0"/>
          </a:p>
        </p:txBody>
      </p:sp>
      <p:sp>
        <p:nvSpPr>
          <p:cNvPr id="7" name="Shape 4"/>
          <p:cNvSpPr/>
          <p:nvPr/>
        </p:nvSpPr>
        <p:spPr>
          <a:xfrm>
            <a:off x="457200" y="2148840"/>
            <a:ext cx="7498080" cy="0"/>
          </a:xfrm>
          <a:prstGeom prst="line">
            <a:avLst/>
          </a:prstGeom>
          <a:noFill/>
          <a:ln w="12700">
            <a:solidFill>
              <a:srgbClr val="DDDDDD"/>
            </a:solidFill>
            <a:prstDash val="solid"/>
          </a:ln>
        </p:spPr>
        <p:txBody>
          <a:bodyPr/>
          <a:lstStyle/>
          <a:p>
            <a:endParaRPr lang="en-US"/>
          </a:p>
        </p:txBody>
      </p:sp>
      <p:sp>
        <p:nvSpPr>
          <p:cNvPr id="8" name="Text 5"/>
          <p:cNvSpPr/>
          <p:nvPr/>
        </p:nvSpPr>
        <p:spPr>
          <a:xfrm>
            <a:off x="457200" y="2331720"/>
            <a:ext cx="3474720" cy="914400"/>
          </a:xfrm>
          <a:prstGeom prst="rect">
            <a:avLst/>
          </a:prstGeom>
          <a:noFill/>
          <a:ln/>
        </p:spPr>
        <p:txBody>
          <a:bodyPr wrap="square" rtlCol="0" anchor="t"/>
          <a:lstStyle/>
          <a:p>
            <a:pPr marL="0" indent="0">
              <a:buNone/>
            </a:pPr>
            <a:r>
              <a:rPr lang="en-US" sz="2000" b="1" dirty="0">
                <a:solidFill>
                  <a:srgbClr val="2C5F2D"/>
                </a:solidFill>
                <a:latin typeface="Calibri" pitchFamily="34" charset="0"/>
                <a:ea typeface="Calibri" pitchFamily="34" charset="-122"/>
                <a:cs typeface="Calibri" pitchFamily="34" charset="-120"/>
              </a:rPr>
              <a:t>Stakeholder concerns</a:t>
            </a:r>
            <a:endParaRPr lang="en-US" sz="2000" dirty="0"/>
          </a:p>
          <a:p>
            <a:pPr marL="0" indent="0">
              <a:buNone/>
            </a:pPr>
            <a:r>
              <a:rPr lang="en-US" sz="2000" b="1" dirty="0">
                <a:solidFill>
                  <a:srgbClr val="2C5F2D"/>
                </a:solidFill>
                <a:latin typeface="Calibri" pitchFamily="34" charset="0"/>
                <a:ea typeface="Calibri" pitchFamily="34" charset="-122"/>
                <a:cs typeface="Calibri" pitchFamily="34" charset="-120"/>
              </a:rPr>
              <a:t>(recreationists, mining claims)</a:t>
            </a:r>
            <a:endParaRPr lang="en-US" sz="2000" dirty="0"/>
          </a:p>
        </p:txBody>
      </p:sp>
      <p:sp>
        <p:nvSpPr>
          <p:cNvPr id="9" name="Text 6"/>
          <p:cNvSpPr/>
          <p:nvPr/>
        </p:nvSpPr>
        <p:spPr>
          <a:xfrm>
            <a:off x="4114800" y="2331720"/>
            <a:ext cx="3840480" cy="914400"/>
          </a:xfrm>
          <a:prstGeom prst="rect">
            <a:avLst/>
          </a:prstGeom>
          <a:noFill/>
          <a:ln/>
        </p:spPr>
        <p:txBody>
          <a:bodyPr wrap="square" rtlCol="0" anchor="t"/>
          <a:lstStyle/>
          <a:p>
            <a:pPr marL="0" indent="0">
              <a:buNone/>
            </a:pPr>
            <a:r>
              <a:rPr lang="en-US" sz="2000" dirty="0">
                <a:solidFill>
                  <a:srgbClr val="2D2D2D"/>
                </a:solidFill>
                <a:latin typeface="Calibri" pitchFamily="34" charset="0"/>
                <a:ea typeface="Calibri" pitchFamily="34" charset="-122"/>
                <a:cs typeface="Calibri" pitchFamily="34" charset="-120"/>
              </a:rPr>
              <a:t>Early outreach, transparent communication, collaborative problem-solving</a:t>
            </a:r>
            <a:endParaRPr lang="en-US" sz="2000" dirty="0"/>
          </a:p>
        </p:txBody>
      </p:sp>
      <p:sp>
        <p:nvSpPr>
          <p:cNvPr id="10" name="Shape 7"/>
          <p:cNvSpPr/>
          <p:nvPr/>
        </p:nvSpPr>
        <p:spPr>
          <a:xfrm>
            <a:off x="457200" y="3383280"/>
            <a:ext cx="7498080" cy="0"/>
          </a:xfrm>
          <a:prstGeom prst="line">
            <a:avLst/>
          </a:prstGeom>
          <a:noFill/>
          <a:ln w="12700">
            <a:solidFill>
              <a:srgbClr val="DDDDDD"/>
            </a:solidFill>
            <a:prstDash val="solid"/>
          </a:ln>
        </p:spPr>
        <p:txBody>
          <a:bodyPr/>
          <a:lstStyle/>
          <a:p>
            <a:endParaRPr lang="en-US"/>
          </a:p>
        </p:txBody>
      </p:sp>
      <p:sp>
        <p:nvSpPr>
          <p:cNvPr id="11" name="Text 8"/>
          <p:cNvSpPr/>
          <p:nvPr/>
        </p:nvSpPr>
        <p:spPr>
          <a:xfrm>
            <a:off x="457200" y="3566160"/>
            <a:ext cx="3474720" cy="914400"/>
          </a:xfrm>
          <a:prstGeom prst="rect">
            <a:avLst/>
          </a:prstGeom>
          <a:noFill/>
          <a:ln/>
        </p:spPr>
        <p:txBody>
          <a:bodyPr wrap="square" rtlCol="0" anchor="t"/>
          <a:lstStyle/>
          <a:p>
            <a:pPr marL="0" indent="0">
              <a:buNone/>
            </a:pPr>
            <a:r>
              <a:rPr lang="en-US" sz="2000" b="1" dirty="0">
                <a:solidFill>
                  <a:srgbClr val="2C5F2D"/>
                </a:solidFill>
                <a:latin typeface="Calibri" pitchFamily="34" charset="0"/>
                <a:ea typeface="Calibri" pitchFamily="34" charset="-122"/>
                <a:cs typeface="Calibri" pitchFamily="34" charset="-120"/>
              </a:rPr>
              <a:t>USFS staffing / government</a:t>
            </a:r>
            <a:endParaRPr lang="en-US" sz="2000" dirty="0"/>
          </a:p>
          <a:p>
            <a:pPr marL="0" indent="0">
              <a:buNone/>
            </a:pPr>
            <a:r>
              <a:rPr lang="en-US" sz="2000" b="1" dirty="0">
                <a:solidFill>
                  <a:srgbClr val="2C5F2D"/>
                </a:solidFill>
                <a:latin typeface="Calibri" pitchFamily="34" charset="0"/>
                <a:ea typeface="Calibri" pitchFamily="34" charset="-122"/>
                <a:cs typeface="Calibri" pitchFamily="34" charset="-120"/>
              </a:rPr>
              <a:t>shutdown risk</a:t>
            </a:r>
            <a:endParaRPr lang="en-US" sz="2000" dirty="0"/>
          </a:p>
        </p:txBody>
      </p:sp>
      <p:sp>
        <p:nvSpPr>
          <p:cNvPr id="12" name="Text 9"/>
          <p:cNvSpPr/>
          <p:nvPr/>
        </p:nvSpPr>
        <p:spPr>
          <a:xfrm>
            <a:off x="4114800" y="3566160"/>
            <a:ext cx="3840480" cy="914400"/>
          </a:xfrm>
          <a:prstGeom prst="rect">
            <a:avLst/>
          </a:prstGeom>
          <a:noFill/>
          <a:ln/>
        </p:spPr>
        <p:txBody>
          <a:bodyPr wrap="square" rtlCol="0" anchor="t"/>
          <a:lstStyle/>
          <a:p>
            <a:pPr marL="0" indent="0">
              <a:buNone/>
            </a:pPr>
            <a:r>
              <a:rPr lang="en-US" sz="2000" dirty="0">
                <a:solidFill>
                  <a:srgbClr val="2D2D2D"/>
                </a:solidFill>
                <a:latin typeface="Calibri" pitchFamily="34" charset="0"/>
                <a:ea typeface="Calibri" pitchFamily="34" charset="-122"/>
                <a:cs typeface="Calibri" pitchFamily="34" charset="-120"/>
              </a:rPr>
              <a:t>Close coordination with USFS staff, flexible timeline, synchronized efforts</a:t>
            </a:r>
            <a:endParaRPr lang="en-US" sz="2000" dirty="0"/>
          </a:p>
        </p:txBody>
      </p:sp>
      <p:sp>
        <p:nvSpPr>
          <p:cNvPr id="13" name="Shape 10"/>
          <p:cNvSpPr/>
          <p:nvPr/>
        </p:nvSpPr>
        <p:spPr>
          <a:xfrm>
            <a:off x="457200" y="4617720"/>
            <a:ext cx="7498080" cy="0"/>
          </a:xfrm>
          <a:prstGeom prst="line">
            <a:avLst/>
          </a:prstGeom>
          <a:noFill/>
          <a:ln w="12700">
            <a:solidFill>
              <a:srgbClr val="DDDDDD"/>
            </a:solidFill>
            <a:prstDash val="solid"/>
          </a:ln>
        </p:spPr>
        <p:txBody>
          <a:bodyPr/>
          <a:lstStyle/>
          <a:p>
            <a:endParaRPr lang="en-US"/>
          </a:p>
        </p:txBody>
      </p:sp>
      <p:sp>
        <p:nvSpPr>
          <p:cNvPr id="14" name="Text 11"/>
          <p:cNvSpPr/>
          <p:nvPr/>
        </p:nvSpPr>
        <p:spPr>
          <a:xfrm>
            <a:off x="457200" y="4800600"/>
            <a:ext cx="3474720" cy="914400"/>
          </a:xfrm>
          <a:prstGeom prst="rect">
            <a:avLst/>
          </a:prstGeom>
          <a:noFill/>
          <a:ln/>
        </p:spPr>
        <p:txBody>
          <a:bodyPr wrap="square" rtlCol="0" anchor="t"/>
          <a:lstStyle/>
          <a:p>
            <a:pPr marL="0" indent="0">
              <a:buNone/>
            </a:pPr>
            <a:r>
              <a:rPr lang="en-US" sz="2000" b="1" dirty="0">
                <a:solidFill>
                  <a:srgbClr val="2C5F2D"/>
                </a:solidFill>
                <a:latin typeface="Calibri" pitchFamily="34" charset="0"/>
                <a:ea typeface="Calibri" pitchFamily="34" charset="-122"/>
                <a:cs typeface="Calibri" pitchFamily="34" charset="-120"/>
              </a:rPr>
              <a:t>Ecological uncertainty</a:t>
            </a:r>
            <a:endParaRPr lang="en-US" sz="2000" dirty="0"/>
          </a:p>
        </p:txBody>
      </p:sp>
      <p:sp>
        <p:nvSpPr>
          <p:cNvPr id="15" name="Text 12"/>
          <p:cNvSpPr/>
          <p:nvPr/>
        </p:nvSpPr>
        <p:spPr>
          <a:xfrm>
            <a:off x="4114800" y="4800600"/>
            <a:ext cx="3840480" cy="914400"/>
          </a:xfrm>
          <a:prstGeom prst="rect">
            <a:avLst/>
          </a:prstGeom>
          <a:noFill/>
          <a:ln/>
        </p:spPr>
        <p:txBody>
          <a:bodyPr wrap="square" rtlCol="0" anchor="t"/>
          <a:lstStyle/>
          <a:p>
            <a:pPr marL="0" indent="0">
              <a:buNone/>
            </a:pPr>
            <a:r>
              <a:rPr lang="en-US" sz="2000" dirty="0">
                <a:solidFill>
                  <a:srgbClr val="2D2D2D"/>
                </a:solidFill>
                <a:latin typeface="Calibri" pitchFamily="34" charset="0"/>
                <a:ea typeface="Calibri" pitchFamily="34" charset="-122"/>
                <a:cs typeface="Calibri" pitchFamily="34" charset="-120"/>
              </a:rPr>
              <a:t>Adaptive field-fit design approach; lessons from 8 similar projects</a:t>
            </a:r>
            <a:endParaRPr lang="en-US" sz="2000" dirty="0"/>
          </a:p>
        </p:txBody>
      </p:sp>
      <p:sp>
        <p:nvSpPr>
          <p:cNvPr id="16" name="Text 13"/>
          <p:cNvSpPr/>
          <p:nvPr/>
        </p:nvSpPr>
        <p:spPr>
          <a:xfrm>
            <a:off x="457200" y="6263640"/>
            <a:ext cx="11274552" cy="365760"/>
          </a:xfrm>
          <a:prstGeom prst="rect">
            <a:avLst/>
          </a:prstGeom>
          <a:noFill/>
          <a:ln/>
        </p:spPr>
        <p:txBody>
          <a:bodyPr wrap="square" rtlCol="0" anchor="b"/>
          <a:lstStyle/>
          <a:p>
            <a:pPr marL="0" indent="0" algn="l">
              <a:buNone/>
            </a:pPr>
            <a:r>
              <a:rPr lang="en-US" sz="2000" i="1" dirty="0">
                <a:solidFill>
                  <a:srgbClr val="6B8E6B"/>
                </a:solidFill>
                <a:latin typeface="Calibri" pitchFamily="34" charset="0"/>
                <a:ea typeface="Calibri" pitchFamily="34" charset="-122"/>
                <a:cs typeface="Calibri" pitchFamily="34" charset="-120"/>
              </a:rPr>
              <a:t>CC #3: Minimal recreational impact; construction on federal land  |  CC #11: Proactive stakeholder engagement with recreationists, miners, and public</a:t>
            </a:r>
            <a:endParaRPr lang="en-US" sz="2000" dirty="0"/>
          </a:p>
        </p:txBody>
      </p:sp>
      <p:sp>
        <p:nvSpPr>
          <p:cNvPr id="17" name="Text 14"/>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18</a:t>
            </a:r>
            <a:endParaRPr lang="en-US" sz="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457200" y="182880"/>
            <a:ext cx="11274552" cy="640080"/>
          </a:xfrm>
          <a:prstGeom prst="rect">
            <a:avLst/>
          </a:prstGeom>
          <a:noFill/>
          <a:ln/>
        </p:spPr>
        <p:txBody>
          <a:bodyPr wrap="square" rtlCol="0" anchor="ctr"/>
          <a:lstStyle/>
          <a:p>
            <a:pPr marL="0" indent="0" algn="l">
              <a:buNone/>
            </a:pPr>
            <a:r>
              <a:rPr lang="en-US" sz="3200" b="1" dirty="0">
                <a:solidFill>
                  <a:srgbClr val="2C5F2D"/>
                </a:solidFill>
                <a:latin typeface="Georgia" pitchFamily="34" charset="0"/>
                <a:ea typeface="Georgia" pitchFamily="34" charset="-122"/>
                <a:cs typeface="Georgia" pitchFamily="34" charset="-120"/>
              </a:rPr>
              <a:t>SRFB Request: $135,921</a:t>
            </a:r>
            <a:endParaRPr lang="en-US" sz="3200" dirty="0"/>
          </a:p>
        </p:txBody>
      </p:sp>
      <p:graphicFrame>
        <p:nvGraphicFramePr>
          <p:cNvPr id="20" name="Table 0"/>
          <p:cNvGraphicFramePr>
            <a:graphicFrameLocks noGrp="1"/>
          </p:cNvGraphicFramePr>
          <p:nvPr>
            <p:extLst>
              <p:ext uri="{D42A27DB-BD31-4B8C-83A1-F6EECF244321}">
                <p14:modId xmlns:p14="http://schemas.microsoft.com/office/powerpoint/2010/main" val="2575853981"/>
              </p:ext>
            </p:extLst>
          </p:nvPr>
        </p:nvGraphicFramePr>
        <p:xfrm>
          <a:off x="457200" y="1097280"/>
          <a:ext cx="6508376" cy="3605701"/>
        </p:xfrm>
        <a:graphic>
          <a:graphicData uri="http://schemas.openxmlformats.org/drawingml/2006/table">
            <a:tbl>
              <a:tblPr/>
              <a:tblGrid>
                <a:gridCol w="4993341">
                  <a:extLst>
                    <a:ext uri="{9D8B030D-6E8A-4147-A177-3AD203B41FA5}">
                      <a16:colId xmlns:a16="http://schemas.microsoft.com/office/drawing/2014/main" val="20000"/>
                    </a:ext>
                  </a:extLst>
                </a:gridCol>
                <a:gridCol w="1515035">
                  <a:extLst>
                    <a:ext uri="{9D8B030D-6E8A-4147-A177-3AD203B41FA5}">
                      <a16:colId xmlns:a16="http://schemas.microsoft.com/office/drawing/2014/main" val="20001"/>
                    </a:ext>
                  </a:extLst>
                </a:gridCol>
              </a:tblGrid>
              <a:tr h="449604">
                <a:tc>
                  <a:txBody>
                    <a:bodyPr/>
                    <a:lstStyle/>
                    <a:p>
                      <a:pPr marL="0" indent="0">
                        <a:buNone/>
                      </a:pPr>
                      <a:r>
                        <a:rPr lang="en-US" sz="2000" b="1" dirty="0">
                          <a:solidFill>
                            <a:srgbClr val="FFFFFF"/>
                          </a:solidFill>
                          <a:latin typeface="Calibri" pitchFamily="34" charset="0"/>
                          <a:ea typeface="Calibri" pitchFamily="34" charset="-122"/>
                          <a:cs typeface="Calibri" pitchFamily="34" charset="-120"/>
                        </a:rPr>
                        <a:t>Category</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2C5F2D"/>
                    </a:solidFill>
                  </a:tcPr>
                </a:tc>
                <a:tc>
                  <a:txBody>
                    <a:bodyPr/>
                    <a:lstStyle/>
                    <a:p>
                      <a:pPr marL="0" indent="0">
                        <a:buNone/>
                      </a:pPr>
                      <a:r>
                        <a:rPr lang="en-US" sz="2000" b="1" dirty="0">
                          <a:solidFill>
                            <a:srgbClr val="FFFFFF"/>
                          </a:solidFill>
                          <a:latin typeface="Calibri" pitchFamily="34" charset="0"/>
                          <a:ea typeface="Calibri" pitchFamily="34" charset="-122"/>
                          <a:cs typeface="Calibri" pitchFamily="34" charset="-120"/>
                        </a:rPr>
                        <a:t>Amount</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2C5F2D"/>
                    </a:solidFill>
                  </a:tcPr>
                </a:tc>
                <a:extLst>
                  <a:ext uri="{0D108BD9-81ED-4DB2-BD59-A6C34878D82A}">
                    <a16:rowId xmlns:a16="http://schemas.microsoft.com/office/drawing/2014/main" val="10000"/>
                  </a:ext>
                </a:extLst>
              </a:tr>
              <a:tr h="449604">
                <a:tc>
                  <a:txBody>
                    <a:bodyPr/>
                    <a:lstStyle/>
                    <a:p>
                      <a:pPr marL="0" indent="0">
                        <a:buNone/>
                      </a:pPr>
                      <a:r>
                        <a:rPr lang="en-US" sz="2000" dirty="0">
                          <a:solidFill>
                            <a:srgbClr val="2D2D2D"/>
                          </a:solidFill>
                          <a:latin typeface="Calibri" pitchFamily="34" charset="0"/>
                          <a:ea typeface="Calibri" pitchFamily="34" charset="-122"/>
                          <a:cs typeface="Calibri" pitchFamily="34" charset="-120"/>
                        </a:rPr>
                        <a:t>Channel structure placement</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marL="0" indent="0" algn="r">
                        <a:buNone/>
                      </a:pPr>
                      <a:r>
                        <a:rPr lang="en-US" sz="2000" dirty="0">
                          <a:solidFill>
                            <a:srgbClr val="2D2D2D"/>
                          </a:solidFill>
                          <a:latin typeface="Calibri" pitchFamily="34" charset="0"/>
                          <a:ea typeface="Calibri" pitchFamily="34" charset="-122"/>
                          <a:cs typeface="Calibri" pitchFamily="34" charset="-120"/>
                        </a:rPr>
                        <a:t>$88,067</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41912">
                <a:tc>
                  <a:txBody>
                    <a:bodyPr/>
                    <a:lstStyle/>
                    <a:p>
                      <a:pPr marL="0" indent="0">
                        <a:buNone/>
                      </a:pPr>
                      <a:r>
                        <a:rPr lang="en-US" sz="2000" dirty="0">
                          <a:solidFill>
                            <a:srgbClr val="2D2D2D"/>
                          </a:solidFill>
                          <a:latin typeface="Calibri" pitchFamily="34" charset="0"/>
                          <a:ea typeface="Calibri" pitchFamily="34" charset="-122"/>
                          <a:cs typeface="Calibri" pitchFamily="34" charset="-120"/>
                        </a:rPr>
                        <a:t>Grant &amp; project management</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0F0F0"/>
                    </a:solidFill>
                  </a:tcPr>
                </a:tc>
                <a:tc>
                  <a:txBody>
                    <a:bodyPr/>
                    <a:lstStyle/>
                    <a:p>
                      <a:pPr marL="0" indent="0" algn="r">
                        <a:buNone/>
                      </a:pPr>
                      <a:r>
                        <a:rPr lang="en-US" sz="2000" dirty="0">
                          <a:solidFill>
                            <a:srgbClr val="2D2D2D"/>
                          </a:solidFill>
                          <a:latin typeface="Calibri" pitchFamily="34" charset="0"/>
                          <a:ea typeface="Calibri" pitchFamily="34" charset="-122"/>
                          <a:cs typeface="Calibri" pitchFamily="34" charset="-120"/>
                        </a:rPr>
                        <a:t>$12,600</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0F0F0"/>
                    </a:solidFill>
                  </a:tcPr>
                </a:tc>
                <a:extLst>
                  <a:ext uri="{0D108BD9-81ED-4DB2-BD59-A6C34878D82A}">
                    <a16:rowId xmlns:a16="http://schemas.microsoft.com/office/drawing/2014/main" val="10002"/>
                  </a:ext>
                </a:extLst>
              </a:tr>
              <a:tr h="466165">
                <a:tc>
                  <a:txBody>
                    <a:bodyPr/>
                    <a:lstStyle/>
                    <a:p>
                      <a:pPr marL="0" indent="0">
                        <a:buNone/>
                      </a:pPr>
                      <a:r>
                        <a:rPr lang="en-US" sz="2000" dirty="0">
                          <a:latin typeface="Calibri" charset="0"/>
                          <a:ea typeface="Calibri" charset="0"/>
                          <a:cs typeface="Calibri" charset="0"/>
                        </a:rPr>
                        <a:t>Public education &amp; outreach</a:t>
                      </a: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chemeClr val="bg1"/>
                    </a:solidFill>
                  </a:tcPr>
                </a:tc>
                <a:tc>
                  <a:txBody>
                    <a:bodyPr/>
                    <a:lstStyle/>
                    <a:p>
                      <a:pPr marL="0" indent="0" algn="r">
                        <a:buNone/>
                      </a:pPr>
                      <a:r>
                        <a:rPr lang="en-US" sz="2000" dirty="0">
                          <a:latin typeface="Calibri" charset="0"/>
                          <a:ea typeface="Calibri" charset="0"/>
                          <a:cs typeface="Calibri" charset="0"/>
                        </a:rPr>
                        <a:t>$5,000</a:t>
                      </a: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371994906"/>
                  </a:ext>
                </a:extLst>
              </a:tr>
              <a:tr h="449604">
                <a:tc>
                  <a:txBody>
                    <a:bodyPr/>
                    <a:lstStyle/>
                    <a:p>
                      <a:pPr marL="0" indent="0">
                        <a:buNone/>
                      </a:pPr>
                      <a:r>
                        <a:rPr lang="en-US" sz="2000" dirty="0">
                          <a:solidFill>
                            <a:srgbClr val="2D2D2D"/>
                          </a:solidFill>
                          <a:latin typeface="Calibri" pitchFamily="34" charset="0"/>
                          <a:ea typeface="Calibri" pitchFamily="34" charset="-122"/>
                          <a:cs typeface="Calibri" pitchFamily="34" charset="-120"/>
                        </a:rPr>
                        <a:t>Road decommissioning</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0F0F0"/>
                    </a:solidFill>
                  </a:tcPr>
                </a:tc>
                <a:tc>
                  <a:txBody>
                    <a:bodyPr/>
                    <a:lstStyle/>
                    <a:p>
                      <a:pPr marL="0" indent="0" algn="r">
                        <a:buNone/>
                      </a:pPr>
                      <a:r>
                        <a:rPr lang="en-US" sz="2000" dirty="0">
                          <a:solidFill>
                            <a:srgbClr val="2D2D2D"/>
                          </a:solidFill>
                          <a:latin typeface="Calibri" pitchFamily="34" charset="0"/>
                          <a:ea typeface="Calibri" pitchFamily="34" charset="-122"/>
                          <a:cs typeface="Calibri" pitchFamily="34" charset="-120"/>
                        </a:rPr>
                        <a:t>$7,200</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0F0F0"/>
                    </a:solidFill>
                  </a:tcPr>
                </a:tc>
                <a:extLst>
                  <a:ext uri="{0D108BD9-81ED-4DB2-BD59-A6C34878D82A}">
                    <a16:rowId xmlns:a16="http://schemas.microsoft.com/office/drawing/2014/main" val="10004"/>
                  </a:ext>
                </a:extLst>
              </a:tr>
              <a:tr h="449604">
                <a:tc>
                  <a:txBody>
                    <a:bodyPr/>
                    <a:lstStyle/>
                    <a:p>
                      <a:pPr marL="0" indent="0">
                        <a:buNone/>
                      </a:pPr>
                      <a:r>
                        <a:rPr lang="en-US" sz="2000" dirty="0">
                          <a:solidFill>
                            <a:srgbClr val="2D2D2D"/>
                          </a:solidFill>
                          <a:latin typeface="Calibri" pitchFamily="34" charset="0"/>
                          <a:ea typeface="Calibri" pitchFamily="34" charset="-122"/>
                          <a:cs typeface="Calibri" pitchFamily="34" charset="-120"/>
                        </a:rPr>
                        <a:t>Cultural resources monitoring</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marL="0" indent="0" algn="r">
                        <a:buNone/>
                      </a:pPr>
                      <a:r>
                        <a:rPr lang="en-US" sz="2000" dirty="0">
                          <a:solidFill>
                            <a:srgbClr val="2D2D2D"/>
                          </a:solidFill>
                          <a:latin typeface="Calibri" pitchFamily="34" charset="0"/>
                          <a:ea typeface="Calibri" pitchFamily="34" charset="-122"/>
                          <a:cs typeface="Calibri" pitchFamily="34" charset="-120"/>
                        </a:rPr>
                        <a:t>$5,000</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49604">
                <a:tc>
                  <a:txBody>
                    <a:bodyPr/>
                    <a:lstStyle/>
                    <a:p>
                      <a:pPr marL="0" indent="0">
                        <a:buNone/>
                      </a:pPr>
                      <a:r>
                        <a:rPr lang="en-US" sz="2000" dirty="0">
                          <a:solidFill>
                            <a:srgbClr val="2D2D2D"/>
                          </a:solidFill>
                          <a:latin typeface="Calibri" pitchFamily="34" charset="0"/>
                          <a:ea typeface="Calibri" pitchFamily="34" charset="-122"/>
                          <a:cs typeface="Calibri" pitchFamily="34" charset="-120"/>
                        </a:rPr>
                        <a:t>Permits</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0F0F0"/>
                    </a:solidFill>
                  </a:tcPr>
                </a:tc>
                <a:tc>
                  <a:txBody>
                    <a:bodyPr/>
                    <a:lstStyle/>
                    <a:p>
                      <a:pPr marL="0" indent="0" algn="r">
                        <a:buNone/>
                      </a:pPr>
                      <a:r>
                        <a:rPr lang="en-US" sz="2000" dirty="0">
                          <a:solidFill>
                            <a:srgbClr val="2D2D2D"/>
                          </a:solidFill>
                          <a:latin typeface="Calibri" pitchFamily="34" charset="0"/>
                          <a:ea typeface="Calibri" pitchFamily="34" charset="-122"/>
                          <a:cs typeface="Calibri" pitchFamily="34" charset="-120"/>
                        </a:rPr>
                        <a:t>$325</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0F0F0"/>
                    </a:solidFill>
                  </a:tcPr>
                </a:tc>
                <a:extLst>
                  <a:ext uri="{0D108BD9-81ED-4DB2-BD59-A6C34878D82A}">
                    <a16:rowId xmlns:a16="http://schemas.microsoft.com/office/drawing/2014/main" val="10006"/>
                  </a:ext>
                </a:extLst>
              </a:tr>
              <a:tr h="449604">
                <a:tc>
                  <a:txBody>
                    <a:bodyPr/>
                    <a:lstStyle/>
                    <a:p>
                      <a:pPr marL="0" indent="0">
                        <a:buNone/>
                      </a:pPr>
                      <a:r>
                        <a:rPr lang="en-US" sz="2000" dirty="0">
                          <a:solidFill>
                            <a:srgbClr val="2D2D2D"/>
                          </a:solidFill>
                          <a:latin typeface="Calibri" pitchFamily="34" charset="0"/>
                          <a:ea typeface="Calibri" pitchFamily="34" charset="-122"/>
                          <a:cs typeface="Calibri" pitchFamily="34" charset="-120"/>
                        </a:rPr>
                        <a:t>Estimated MCF indirect (15%)</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chemeClr val="bg1"/>
                    </a:solidFill>
                  </a:tcPr>
                </a:tc>
                <a:tc>
                  <a:txBody>
                    <a:bodyPr/>
                    <a:lstStyle/>
                    <a:p>
                      <a:pPr marL="0" indent="0" algn="r">
                        <a:buNone/>
                      </a:pPr>
                      <a:r>
                        <a:rPr lang="en-US" sz="2000" dirty="0">
                          <a:solidFill>
                            <a:srgbClr val="2D2D2D"/>
                          </a:solidFill>
                          <a:latin typeface="Calibri" pitchFamily="34" charset="0"/>
                          <a:ea typeface="Calibri" pitchFamily="34" charset="-122"/>
                          <a:cs typeface="Calibri" pitchFamily="34" charset="-120"/>
                        </a:rPr>
                        <a:t>$17,729</a:t>
                      </a:r>
                      <a:endParaRPr lang="en-US" sz="2000" dirty="0">
                        <a:latin typeface="Calibri" charset="0"/>
                        <a:ea typeface="Calibri" charset="0"/>
                        <a:cs typeface="Calibri" charset="0"/>
                      </a:endParaRPr>
                    </a:p>
                  </a:txBody>
                  <a:tcPr marL="101600" marR="101600" marT="50800" marB="50800">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chemeClr val="bg1"/>
                    </a:solidFill>
                  </a:tcPr>
                </a:tc>
                <a:extLst>
                  <a:ext uri="{0D108BD9-81ED-4DB2-BD59-A6C34878D82A}">
                    <a16:rowId xmlns:a16="http://schemas.microsoft.com/office/drawing/2014/main" val="3358586855"/>
                  </a:ext>
                </a:extLst>
              </a:tr>
            </a:tbl>
          </a:graphicData>
        </a:graphic>
      </p:graphicFrame>
      <p:sp>
        <p:nvSpPr>
          <p:cNvPr id="4" name="Shape 1"/>
          <p:cNvSpPr/>
          <p:nvPr/>
        </p:nvSpPr>
        <p:spPr>
          <a:xfrm>
            <a:off x="7772400" y="1097280"/>
            <a:ext cx="3959352" cy="1828800"/>
          </a:xfrm>
          <a:prstGeom prst="roundRect">
            <a:avLst>
              <a:gd name="adj" fmla="val 5000"/>
            </a:avLst>
          </a:prstGeom>
          <a:solidFill>
            <a:srgbClr val="2C5F2D"/>
          </a:solidFill>
          <a:ln/>
        </p:spPr>
        <p:txBody>
          <a:bodyPr/>
          <a:lstStyle/>
          <a:p>
            <a:endParaRPr lang="en-US"/>
          </a:p>
        </p:txBody>
      </p:sp>
      <p:sp>
        <p:nvSpPr>
          <p:cNvPr id="5" name="Text 2"/>
          <p:cNvSpPr/>
          <p:nvPr/>
        </p:nvSpPr>
        <p:spPr>
          <a:xfrm>
            <a:off x="7955280" y="1188720"/>
            <a:ext cx="3593592" cy="1645920"/>
          </a:xfrm>
          <a:prstGeom prst="rect">
            <a:avLst/>
          </a:prstGeom>
          <a:noFill/>
          <a:ln/>
        </p:spPr>
        <p:txBody>
          <a:bodyPr wrap="square" rtlCol="0" anchor="ctr"/>
          <a:lstStyle/>
          <a:p>
            <a:pPr marL="0" indent="0" algn="ctr">
              <a:buNone/>
            </a:pPr>
            <a:r>
              <a:rPr lang="en-US" sz="1800" b="1" dirty="0">
                <a:solidFill>
                  <a:srgbClr val="FFFFFF"/>
                </a:solidFill>
                <a:latin typeface="Georgia" pitchFamily="34" charset="0"/>
                <a:ea typeface="Georgia" pitchFamily="34" charset="-122"/>
                <a:cs typeface="Georgia" pitchFamily="34" charset="-120"/>
              </a:rPr>
              <a:t>Cost-Effective
</a:t>
            </a:r>
            <a:r>
              <a:rPr lang="en-US" dirty="0">
                <a:solidFill>
                  <a:srgbClr val="F5F5F5"/>
                </a:solidFill>
                <a:latin typeface="Calibri" pitchFamily="34" charset="0"/>
                <a:ea typeface="Calibri" pitchFamily="34" charset="-122"/>
                <a:cs typeface="Calibri" pitchFamily="34" charset="-120"/>
              </a:rPr>
              <a:t>Wood material provided by USFS from Labor Mountain Fire Activities</a:t>
            </a:r>
            <a:endParaRPr lang="en-US" dirty="0"/>
          </a:p>
        </p:txBody>
      </p:sp>
      <p:sp>
        <p:nvSpPr>
          <p:cNvPr id="6" name="Shape 3"/>
          <p:cNvSpPr/>
          <p:nvPr/>
        </p:nvSpPr>
        <p:spPr>
          <a:xfrm>
            <a:off x="7772400" y="3200400"/>
            <a:ext cx="3959352" cy="1371600"/>
          </a:xfrm>
          <a:prstGeom prst="roundRect">
            <a:avLst>
              <a:gd name="adj" fmla="val 6667"/>
            </a:avLst>
          </a:prstGeom>
          <a:solidFill>
            <a:srgbClr val="3D7A3D"/>
          </a:solidFill>
          <a:ln/>
        </p:spPr>
        <p:txBody>
          <a:bodyPr/>
          <a:lstStyle/>
          <a:p>
            <a:endParaRPr lang="en-US"/>
          </a:p>
        </p:txBody>
      </p:sp>
      <p:sp>
        <p:nvSpPr>
          <p:cNvPr id="7" name="Text 4"/>
          <p:cNvSpPr/>
          <p:nvPr/>
        </p:nvSpPr>
        <p:spPr>
          <a:xfrm>
            <a:off x="7955280" y="3291840"/>
            <a:ext cx="3593592" cy="1188720"/>
          </a:xfrm>
          <a:prstGeom prst="rect">
            <a:avLst/>
          </a:prstGeom>
          <a:noFill/>
          <a:ln/>
        </p:spPr>
        <p:txBody>
          <a:bodyPr wrap="square" rtlCol="0" anchor="ctr"/>
          <a:lstStyle/>
          <a:p>
            <a:pPr marL="0" indent="0" algn="ctr">
              <a:buNone/>
            </a:pPr>
            <a:r>
              <a:rPr lang="en-US" sz="1600" b="1" dirty="0">
                <a:solidFill>
                  <a:srgbClr val="FFFFFF"/>
                </a:solidFill>
                <a:latin typeface="Georgia" pitchFamily="34" charset="0"/>
                <a:ea typeface="Georgia" pitchFamily="34" charset="-122"/>
                <a:cs typeface="Georgia" pitchFamily="34" charset="-120"/>
              </a:rPr>
              <a:t>Additional Support
</a:t>
            </a:r>
            <a:r>
              <a:rPr lang="en-US" dirty="0">
                <a:solidFill>
                  <a:srgbClr val="F5F5F5"/>
                </a:solidFill>
                <a:latin typeface="Calibri" pitchFamily="34" charset="0"/>
                <a:ea typeface="Calibri" pitchFamily="34" charset="-122"/>
                <a:cs typeface="Calibri" pitchFamily="34" charset="-120"/>
              </a:rPr>
              <a:t>$4,080 USFS in-kind staff time</a:t>
            </a:r>
            <a:endParaRPr lang="en-US" dirty="0"/>
          </a:p>
        </p:txBody>
      </p:sp>
      <p:sp>
        <p:nvSpPr>
          <p:cNvPr id="8" name="Text 5"/>
          <p:cNvSpPr/>
          <p:nvPr/>
        </p:nvSpPr>
        <p:spPr>
          <a:xfrm>
            <a:off x="457200" y="5208990"/>
            <a:ext cx="6858000" cy="274320"/>
          </a:xfrm>
          <a:prstGeom prst="rect">
            <a:avLst/>
          </a:prstGeom>
          <a:noFill/>
          <a:ln/>
        </p:spPr>
        <p:txBody>
          <a:bodyPr wrap="square" rtlCol="0" anchor="ctr"/>
          <a:lstStyle/>
          <a:p>
            <a:pPr marL="0" indent="0">
              <a:buNone/>
            </a:pPr>
            <a:r>
              <a:rPr lang="en-US" sz="2400" i="1" dirty="0">
                <a:solidFill>
                  <a:srgbClr val="888888"/>
                </a:solidFill>
                <a:latin typeface="Calibri" pitchFamily="34" charset="0"/>
                <a:ea typeface="Calibri" pitchFamily="34" charset="-122"/>
                <a:cs typeface="Calibri" pitchFamily="34" charset="-120"/>
              </a:rPr>
              <a:t>Cost estimates based on quotes from local contractors</a:t>
            </a:r>
            <a:endParaRPr lang="en-US" sz="2400" dirty="0"/>
          </a:p>
        </p:txBody>
      </p:sp>
      <p:sp>
        <p:nvSpPr>
          <p:cNvPr id="9" name="Text 6"/>
          <p:cNvSpPr/>
          <p:nvPr/>
        </p:nvSpPr>
        <p:spPr>
          <a:xfrm>
            <a:off x="457200" y="6263640"/>
            <a:ext cx="11274552" cy="365760"/>
          </a:xfrm>
          <a:prstGeom prst="rect">
            <a:avLst/>
          </a:prstGeom>
          <a:noFill/>
          <a:ln/>
        </p:spPr>
        <p:txBody>
          <a:bodyPr wrap="square" rtlCol="0" anchor="b"/>
          <a:lstStyle/>
          <a:p>
            <a:pPr marL="0" indent="0" algn="l">
              <a:buNone/>
            </a:pPr>
            <a:r>
              <a:rPr lang="en-US" sz="2000" i="1" dirty="0">
                <a:solidFill>
                  <a:srgbClr val="6B8E6B"/>
                </a:solidFill>
                <a:latin typeface="Calibri" pitchFamily="34" charset="0"/>
                <a:ea typeface="Calibri" pitchFamily="34" charset="-122"/>
                <a:cs typeface="Calibri" pitchFamily="34" charset="-120"/>
              </a:rPr>
              <a:t>CC #6: $5,000 for education &amp; outreach in A&amp;E budget  |  CC #7: Local contractor employment  |  CC #8: Almost free wood maximizes cost-to-benefit  |  CC #13: $4,080 USFS in-kind + donated wood</a:t>
            </a:r>
            <a:endParaRPr lang="en-US" sz="2000" dirty="0"/>
          </a:p>
        </p:txBody>
      </p:sp>
      <p:sp>
        <p:nvSpPr>
          <p:cNvPr id="10" name="Text 7"/>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19</a:t>
            </a:r>
            <a:endParaRPr lang="en-US" sz="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5952564" y="182880"/>
            <a:ext cx="5779187" cy="640080"/>
          </a:xfrm>
          <a:prstGeom prst="rect">
            <a:avLst/>
          </a:prstGeom>
          <a:noFill/>
          <a:ln/>
        </p:spPr>
        <p:txBody>
          <a:bodyPr wrap="square" rtlCol="0" anchor="ctr"/>
          <a:lstStyle/>
          <a:p>
            <a:pPr marL="0" indent="0" algn="l">
              <a:buNone/>
            </a:pPr>
            <a:r>
              <a:rPr lang="en-US" sz="3200" b="1" dirty="0">
                <a:solidFill>
                  <a:srgbClr val="2C5F2D"/>
                </a:solidFill>
                <a:latin typeface="Georgia" pitchFamily="34" charset="0"/>
                <a:ea typeface="Georgia" pitchFamily="34" charset="-122"/>
                <a:cs typeface="Georgia" pitchFamily="34" charset="-120"/>
              </a:rPr>
              <a:t>Project Location</a:t>
            </a:r>
            <a:endParaRPr lang="en-US" sz="3200" dirty="0"/>
          </a:p>
        </p:txBody>
      </p:sp>
      <p:sp>
        <p:nvSpPr>
          <p:cNvPr id="4" name="Shape 1"/>
          <p:cNvSpPr/>
          <p:nvPr/>
        </p:nvSpPr>
        <p:spPr>
          <a:xfrm>
            <a:off x="5952564" y="1004047"/>
            <a:ext cx="3657600" cy="3200400"/>
          </a:xfrm>
          <a:prstGeom prst="roundRect">
            <a:avLst>
              <a:gd name="adj" fmla="val 2857"/>
            </a:avLst>
          </a:prstGeom>
          <a:solidFill>
            <a:srgbClr val="FFFFFF"/>
          </a:solidFill>
          <a:ln/>
          <a:effectLst>
            <a:outerShdw blurRad="76200" dist="25400" dir="16200000" algn="bl" rotWithShape="0">
              <a:srgbClr val="CCCCCC">
                <a:alpha val="75000"/>
              </a:srgbClr>
            </a:outerShdw>
          </a:effectLst>
        </p:spPr>
        <p:txBody>
          <a:bodyPr/>
          <a:lstStyle/>
          <a:p>
            <a:endParaRPr lang="en-US"/>
          </a:p>
        </p:txBody>
      </p:sp>
      <p:sp>
        <p:nvSpPr>
          <p:cNvPr id="5" name="Text 2"/>
          <p:cNvSpPr/>
          <p:nvPr/>
        </p:nvSpPr>
        <p:spPr>
          <a:xfrm>
            <a:off x="6318324" y="1369807"/>
            <a:ext cx="3291840" cy="2834640"/>
          </a:xfrm>
          <a:prstGeom prst="rect">
            <a:avLst/>
          </a:prstGeom>
          <a:noFill/>
          <a:ln/>
        </p:spPr>
        <p:txBody>
          <a:bodyPr wrap="square" rtlCol="0" anchor="t"/>
          <a:lstStyle/>
          <a:p>
            <a:pPr marL="0" indent="0">
              <a:buNone/>
            </a:pPr>
            <a:r>
              <a:rPr lang="en-US" sz="1600" b="1" dirty="0">
                <a:solidFill>
                  <a:srgbClr val="2C5F2D"/>
                </a:solidFill>
                <a:latin typeface="Georgia" pitchFamily="34" charset="0"/>
                <a:ea typeface="Georgia" pitchFamily="34" charset="-122"/>
                <a:cs typeface="Georgia" pitchFamily="34" charset="-120"/>
              </a:rPr>
              <a:t>Swauk Creek Watershed
</a:t>
            </a:r>
            <a:r>
              <a:rPr lang="en-US" sz="1300" dirty="0">
                <a:solidFill>
                  <a:srgbClr val="2D2D2D"/>
                </a:solidFill>
                <a:latin typeface="Calibri" pitchFamily="34" charset="0"/>
                <a:ea typeface="Calibri" pitchFamily="34" charset="-122"/>
                <a:cs typeface="Calibri" pitchFamily="34" charset="-120"/>
              </a:rPr>
              <a:t>Kittitas County, WA
</a:t>
            </a:r>
            <a:endParaRPr lang="en-US" sz="1600" dirty="0"/>
          </a:p>
          <a:p>
            <a:pPr marL="0" indent="0">
              <a:buNone/>
            </a:pPr>
            <a:r>
              <a:rPr lang="en-US" sz="1300" dirty="0">
                <a:solidFill>
                  <a:srgbClr val="2D2D2D"/>
                </a:solidFill>
                <a:latin typeface="Calibri" pitchFamily="34" charset="0"/>
                <a:ea typeface="Calibri" pitchFamily="34" charset="-122"/>
                <a:cs typeface="Calibri" pitchFamily="34" charset="-120"/>
              </a:rPr>
              <a:t>WRIA 39
</a:t>
            </a:r>
            <a:r>
              <a:rPr lang="en-US" sz="1200" dirty="0">
                <a:solidFill>
                  <a:srgbClr val="666666"/>
                </a:solidFill>
                <a:latin typeface="Calibri" pitchFamily="34" charset="0"/>
                <a:ea typeface="Calibri" pitchFamily="34" charset="-122"/>
                <a:cs typeface="Calibri" pitchFamily="34" charset="-120"/>
              </a:rPr>
              <a:t>FS Road 9714
West of Highway 97
</a:t>
            </a:r>
            <a:r>
              <a:rPr lang="en-US" sz="1200" i="1" dirty="0">
                <a:solidFill>
                  <a:srgbClr val="2C5F2D"/>
                </a:solidFill>
                <a:latin typeface="Calibri" pitchFamily="34" charset="0"/>
                <a:ea typeface="Calibri" pitchFamily="34" charset="-122"/>
                <a:cs typeface="Calibri" pitchFamily="34" charset="-120"/>
              </a:rPr>
              <a:t>Okanogan-Wenatchee</a:t>
            </a:r>
            <a:endParaRPr lang="en-US" sz="1600" dirty="0"/>
          </a:p>
          <a:p>
            <a:pPr marL="0" indent="0">
              <a:buNone/>
            </a:pPr>
            <a:r>
              <a:rPr lang="en-US" sz="1200" i="1" dirty="0">
                <a:solidFill>
                  <a:srgbClr val="2C5F2D"/>
                </a:solidFill>
                <a:latin typeface="Calibri" pitchFamily="34" charset="0"/>
                <a:ea typeface="Calibri" pitchFamily="34" charset="-122"/>
                <a:cs typeface="Calibri" pitchFamily="34" charset="-120"/>
              </a:rPr>
              <a:t>National Forest</a:t>
            </a:r>
            <a:endParaRPr lang="en-US" sz="1600" dirty="0"/>
          </a:p>
        </p:txBody>
      </p:sp>
      <p:sp>
        <p:nvSpPr>
          <p:cNvPr id="6" name="Text 3"/>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2</a:t>
            </a:r>
            <a:endParaRPr lang="en-US" sz="900" dirty="0"/>
          </a:p>
        </p:txBody>
      </p:sp>
      <p:pic>
        <p:nvPicPr>
          <p:cNvPr id="10" name="Picture 9">
            <a:extLst>
              <a:ext uri="{FF2B5EF4-FFF2-40B4-BE49-F238E27FC236}">
                <a16:creationId xmlns:a16="http://schemas.microsoft.com/office/drawing/2014/main" id="{49FA1C7E-34B9-5B09-DFB0-0E246B905240}"/>
              </a:ext>
            </a:extLst>
          </p:cNvPr>
          <p:cNvPicPr>
            <a:picLocks noChangeAspect="1"/>
          </p:cNvPicPr>
          <p:nvPr/>
        </p:nvPicPr>
        <p:blipFill>
          <a:blip r:embed="rId3"/>
          <a:stretch>
            <a:fillRect/>
          </a:stretch>
        </p:blipFill>
        <p:spPr>
          <a:xfrm>
            <a:off x="385483" y="262615"/>
            <a:ext cx="5105842" cy="6332769"/>
          </a:xfrm>
          <a:prstGeom prst="rect">
            <a:avLst/>
          </a:prstGeom>
        </p:spPr>
      </p:pic>
      <p:cxnSp>
        <p:nvCxnSpPr>
          <p:cNvPr id="12" name="Straight Arrow Connector 11">
            <a:extLst>
              <a:ext uri="{FF2B5EF4-FFF2-40B4-BE49-F238E27FC236}">
                <a16:creationId xmlns:a16="http://schemas.microsoft.com/office/drawing/2014/main" id="{AE0B4907-5404-E046-4BB5-4DDF65DE21B1}"/>
              </a:ext>
            </a:extLst>
          </p:cNvPr>
          <p:cNvCxnSpPr>
            <a:cxnSpLocks/>
          </p:cNvCxnSpPr>
          <p:nvPr/>
        </p:nvCxnSpPr>
        <p:spPr>
          <a:xfrm flipH="1" flipV="1">
            <a:off x="3496235" y="3541059"/>
            <a:ext cx="3684494" cy="2259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82B4B85-F545-9D2C-A57A-094BF73D7E78}"/>
              </a:ext>
            </a:extLst>
          </p:cNvPr>
          <p:cNvCxnSpPr>
            <a:cxnSpLocks/>
          </p:cNvCxnSpPr>
          <p:nvPr/>
        </p:nvCxnSpPr>
        <p:spPr>
          <a:xfrm flipH="1" flipV="1">
            <a:off x="3648635" y="3074894"/>
            <a:ext cx="3532094" cy="2725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96EAF05-7E88-0403-532E-3BD082027726}"/>
              </a:ext>
            </a:extLst>
          </p:cNvPr>
          <p:cNvSpPr txBox="1"/>
          <p:nvPr/>
        </p:nvSpPr>
        <p:spPr>
          <a:xfrm>
            <a:off x="7288306" y="5540188"/>
            <a:ext cx="3291840" cy="923330"/>
          </a:xfrm>
          <a:prstGeom prst="rect">
            <a:avLst/>
          </a:prstGeom>
          <a:noFill/>
        </p:spPr>
        <p:txBody>
          <a:bodyPr wrap="square" rtlCol="0">
            <a:spAutoFit/>
          </a:bodyPr>
          <a:lstStyle/>
          <a:p>
            <a:r>
              <a:rPr lang="en-US" dirty="0"/>
              <a:t>USFS Upper </a:t>
            </a:r>
            <a:r>
              <a:rPr lang="en-US" dirty="0" err="1"/>
              <a:t>Swauk</a:t>
            </a:r>
            <a:r>
              <a:rPr lang="en-US" dirty="0"/>
              <a:t> Environmental Assessment Project Area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1A3A1A"/>
        </a:solidFill>
        <a:effectLst/>
      </p:bgPr>
    </p:bg>
    <p:spTree>
      <p:nvGrpSpPr>
        <p:cNvPr id="1" name=""/>
        <p:cNvGrpSpPr/>
        <p:nvPr/>
      </p:nvGrpSpPr>
      <p:grpSpPr>
        <a:xfrm>
          <a:off x="0" y="0"/>
          <a:ext cx="0" cy="0"/>
          <a:chOff x="0" y="0"/>
          <a:chExt cx="0" cy="0"/>
        </a:xfrm>
      </p:grpSpPr>
      <p:pic>
        <p:nvPicPr>
          <p:cNvPr id="2" name="Image 0" descr="C:\Users\wasse\Documents\Becca\Iron Creek Wood Replenishment\Photos\2025-04-10, WS3 1.png"/>
          <p:cNvPicPr>
            <a:picLocks noChangeAspect="1"/>
          </p:cNvPicPr>
          <p:nvPr/>
        </p:nvPicPr>
        <p:blipFill>
          <a:blip r:embed="rId3"/>
          <a:srcRect/>
          <a:stretch/>
        </p:blipFill>
        <p:spPr>
          <a:xfrm>
            <a:off x="0" y="0"/>
            <a:ext cx="12188952" cy="6858000"/>
          </a:xfrm>
          <a:prstGeom prst="rect">
            <a:avLst/>
          </a:prstGeom>
        </p:spPr>
      </p:pic>
      <p:sp>
        <p:nvSpPr>
          <p:cNvPr id="3" name="Shape 0"/>
          <p:cNvSpPr/>
          <p:nvPr/>
        </p:nvSpPr>
        <p:spPr>
          <a:xfrm>
            <a:off x="0" y="0"/>
            <a:ext cx="12188952" cy="6858000"/>
          </a:xfrm>
          <a:prstGeom prst="rect">
            <a:avLst/>
          </a:prstGeom>
          <a:solidFill>
            <a:srgbClr val="000000">
              <a:alpha val="30196"/>
            </a:srgbClr>
          </a:solidFill>
          <a:ln/>
        </p:spPr>
        <p:txBody>
          <a:bodyPr/>
          <a:lstStyle/>
          <a:p>
            <a:endParaRPr lang="en-US"/>
          </a:p>
        </p:txBody>
      </p:sp>
      <p:sp>
        <p:nvSpPr>
          <p:cNvPr id="4" name="Text 1"/>
          <p:cNvSpPr/>
          <p:nvPr/>
        </p:nvSpPr>
        <p:spPr>
          <a:xfrm>
            <a:off x="457200" y="1371600"/>
            <a:ext cx="11274552" cy="1371600"/>
          </a:xfrm>
          <a:prstGeom prst="rect">
            <a:avLst/>
          </a:prstGeom>
          <a:noFill/>
          <a:ln/>
        </p:spPr>
        <p:txBody>
          <a:bodyPr wrap="square" rtlCol="0" anchor="ctr"/>
          <a:lstStyle/>
          <a:p>
            <a:pPr marL="0" indent="0" algn="ctr">
              <a:buNone/>
            </a:pPr>
            <a:r>
              <a:rPr lang="en-US" sz="5200" b="1" dirty="0">
                <a:solidFill>
                  <a:srgbClr val="FFFFFF"/>
                </a:solidFill>
                <a:latin typeface="Georgia" pitchFamily="34" charset="0"/>
                <a:ea typeface="Georgia" pitchFamily="34" charset="-122"/>
                <a:cs typeface="Georgia" pitchFamily="34" charset="-120"/>
              </a:rPr>
              <a:t>Thank You</a:t>
            </a:r>
            <a:endParaRPr lang="en-US" sz="5200" dirty="0"/>
          </a:p>
        </p:txBody>
      </p:sp>
      <p:sp>
        <p:nvSpPr>
          <p:cNvPr id="5" name="Text 2"/>
          <p:cNvSpPr/>
          <p:nvPr/>
        </p:nvSpPr>
        <p:spPr>
          <a:xfrm>
            <a:off x="457200" y="2926080"/>
            <a:ext cx="11274552" cy="914400"/>
          </a:xfrm>
          <a:prstGeom prst="rect">
            <a:avLst/>
          </a:prstGeom>
          <a:noFill/>
          <a:ln/>
        </p:spPr>
        <p:txBody>
          <a:bodyPr wrap="square" rtlCol="0" anchor="ctr"/>
          <a:lstStyle/>
          <a:p>
            <a:pPr marL="0" indent="0" algn="ctr">
              <a:buNone/>
            </a:pPr>
            <a:r>
              <a:rPr lang="en-US" sz="3200" dirty="0">
                <a:solidFill>
                  <a:srgbClr val="97BC62"/>
                </a:solidFill>
                <a:latin typeface="Georgia" pitchFamily="34" charset="0"/>
                <a:ea typeface="Georgia" pitchFamily="34" charset="-122"/>
                <a:cs typeface="Georgia" pitchFamily="34" charset="-120"/>
              </a:rPr>
              <a:t>Questions?</a:t>
            </a:r>
            <a:endParaRPr lang="en-US" sz="3200" dirty="0"/>
          </a:p>
        </p:txBody>
      </p:sp>
      <p:sp>
        <p:nvSpPr>
          <p:cNvPr id="6" name="Shape 3"/>
          <p:cNvSpPr/>
          <p:nvPr/>
        </p:nvSpPr>
        <p:spPr>
          <a:xfrm>
            <a:off x="4114800" y="4114800"/>
            <a:ext cx="3959352" cy="0"/>
          </a:xfrm>
          <a:prstGeom prst="line">
            <a:avLst/>
          </a:prstGeom>
          <a:noFill/>
          <a:ln w="25400">
            <a:solidFill>
              <a:srgbClr val="97BC62"/>
            </a:solidFill>
            <a:prstDash val="solid"/>
          </a:ln>
        </p:spPr>
        <p:txBody>
          <a:bodyPr/>
          <a:lstStyle/>
          <a:p>
            <a:endParaRPr lang="en-US"/>
          </a:p>
        </p:txBody>
      </p:sp>
      <p:sp>
        <p:nvSpPr>
          <p:cNvPr id="7" name="Text 4"/>
          <p:cNvSpPr/>
          <p:nvPr/>
        </p:nvSpPr>
        <p:spPr>
          <a:xfrm>
            <a:off x="457200" y="4389120"/>
            <a:ext cx="11274552" cy="1828800"/>
          </a:xfrm>
          <a:prstGeom prst="rect">
            <a:avLst/>
          </a:prstGeom>
          <a:noFill/>
          <a:ln/>
        </p:spPr>
        <p:txBody>
          <a:bodyPr wrap="square" rtlCol="0" anchor="t"/>
          <a:lstStyle/>
          <a:p>
            <a:pPr marL="0" indent="0" algn="ctr">
              <a:buNone/>
            </a:pPr>
            <a:r>
              <a:rPr lang="en-US" sz="1800" b="1" dirty="0">
                <a:solidFill>
                  <a:srgbClr val="FFFFFF"/>
                </a:solidFill>
                <a:latin typeface="Calibri" pitchFamily="34" charset="0"/>
                <a:ea typeface="Calibri" pitchFamily="34" charset="-122"/>
                <a:cs typeface="Calibri" pitchFamily="34" charset="-120"/>
              </a:rPr>
              <a:t>Rebecca Wassell
</a:t>
            </a:r>
            <a:r>
              <a:rPr lang="en-US" sz="1400" dirty="0">
                <a:solidFill>
                  <a:srgbClr val="F5F5F5"/>
                </a:solidFill>
                <a:latin typeface="Calibri" pitchFamily="34" charset="0"/>
                <a:ea typeface="Calibri" pitchFamily="34" charset="-122"/>
                <a:cs typeface="Calibri" pitchFamily="34" charset="-120"/>
              </a:rPr>
              <a:t>Mid-Columbia Fisheries Enhancement Group
</a:t>
            </a:r>
            <a:r>
              <a:rPr lang="en-US" sz="1200" dirty="0">
                <a:solidFill>
                  <a:srgbClr val="BBBBBB"/>
                </a:solidFill>
                <a:latin typeface="Calibri" pitchFamily="34" charset="0"/>
                <a:ea typeface="Calibri" pitchFamily="34" charset="-122"/>
                <a:cs typeface="Calibri" pitchFamily="34" charset="-120"/>
              </a:rPr>
              <a:t>becca@midcolumbiafisheries.org  |  (509) 281-1311</a:t>
            </a:r>
            <a:endParaRPr lang="en-US" sz="1800" dirty="0"/>
          </a:p>
        </p:txBody>
      </p:sp>
      <p:sp>
        <p:nvSpPr>
          <p:cNvPr id="8" name="Text 5"/>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20</a:t>
            </a:r>
            <a:endParaRPr lang="en-US"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2D2D2D"/>
        </a:solidFill>
        <a:effectLst/>
      </p:bgPr>
    </p:bg>
    <p:spTree>
      <p:nvGrpSpPr>
        <p:cNvPr id="1" name=""/>
        <p:cNvGrpSpPr/>
        <p:nvPr/>
      </p:nvGrpSpPr>
      <p:grpSpPr>
        <a:xfrm>
          <a:off x="0" y="0"/>
          <a:ext cx="0" cy="0"/>
          <a:chOff x="0" y="0"/>
          <a:chExt cx="0" cy="0"/>
        </a:xfrm>
      </p:grpSpPr>
      <p:pic>
        <p:nvPicPr>
          <p:cNvPr id="2" name="Image 0" descr="C:\Users\wasse\Documents\Becca\Iron Creek Wood Replenishment\Photos\2025-04-10, WS3, 2.png"/>
          <p:cNvPicPr>
            <a:picLocks noChangeAspect="1"/>
          </p:cNvPicPr>
          <p:nvPr/>
        </p:nvPicPr>
        <p:blipFill>
          <a:blip r:embed="rId3"/>
          <a:srcRect/>
          <a:stretch/>
        </p:blipFill>
        <p:spPr>
          <a:xfrm>
            <a:off x="0" y="0"/>
            <a:ext cx="12188952" cy="6858000"/>
          </a:xfrm>
          <a:prstGeom prst="rect">
            <a:avLst/>
          </a:prstGeom>
        </p:spPr>
      </p:pic>
      <p:sp>
        <p:nvSpPr>
          <p:cNvPr id="3" name="Shape 0"/>
          <p:cNvSpPr/>
          <p:nvPr/>
        </p:nvSpPr>
        <p:spPr>
          <a:xfrm>
            <a:off x="0" y="0"/>
            <a:ext cx="12188952" cy="6858000"/>
          </a:xfrm>
          <a:prstGeom prst="rect">
            <a:avLst/>
          </a:prstGeom>
          <a:solidFill>
            <a:srgbClr val="000000">
              <a:alpha val="18824"/>
            </a:srgbClr>
          </a:solidFill>
          <a:ln/>
        </p:spPr>
        <p:txBody>
          <a:bodyPr/>
          <a:lstStyle/>
          <a:p>
            <a:endParaRPr lang="en-US"/>
          </a:p>
        </p:txBody>
      </p:sp>
      <p:sp>
        <p:nvSpPr>
          <p:cNvPr id="4" name="Text 1"/>
          <p:cNvSpPr/>
          <p:nvPr/>
        </p:nvSpPr>
        <p:spPr>
          <a:xfrm>
            <a:off x="457200" y="274320"/>
            <a:ext cx="11274552" cy="640080"/>
          </a:xfrm>
          <a:prstGeom prst="rect">
            <a:avLst/>
          </a:prstGeom>
          <a:noFill/>
          <a:ln/>
        </p:spPr>
        <p:txBody>
          <a:bodyPr wrap="square" rtlCol="0" anchor="ctr"/>
          <a:lstStyle/>
          <a:p>
            <a:pPr marL="0" indent="0" algn="l">
              <a:buNone/>
            </a:pPr>
            <a:r>
              <a:rPr lang="en-US" sz="3000" b="1" dirty="0">
                <a:solidFill>
                  <a:srgbClr val="FFFFFF"/>
                </a:solidFill>
                <a:latin typeface="Georgia" pitchFamily="34" charset="0"/>
                <a:ea typeface="Georgia" pitchFamily="34" charset="-122"/>
                <a:cs typeface="Georgia" pitchFamily="34" charset="-120"/>
              </a:rPr>
              <a:t>Project Streams: 3.5 Miles of Habitat Restoration</a:t>
            </a:r>
            <a:endParaRPr lang="en-US" sz="3000" dirty="0"/>
          </a:p>
        </p:txBody>
      </p:sp>
      <p:sp>
        <p:nvSpPr>
          <p:cNvPr id="5" name="Shape 2"/>
          <p:cNvSpPr/>
          <p:nvPr/>
        </p:nvSpPr>
        <p:spPr>
          <a:xfrm>
            <a:off x="731520" y="4846320"/>
            <a:ext cx="3200400" cy="1371600"/>
          </a:xfrm>
          <a:prstGeom prst="roundRect">
            <a:avLst>
              <a:gd name="adj" fmla="val 6667"/>
            </a:avLst>
          </a:prstGeom>
          <a:solidFill>
            <a:srgbClr val="2C5F2D">
              <a:alpha val="80000"/>
            </a:srgbClr>
          </a:solidFill>
          <a:ln w="25400">
            <a:solidFill>
              <a:srgbClr val="97BC62"/>
            </a:solidFill>
            <a:prstDash val="solid"/>
          </a:ln>
        </p:spPr>
        <p:txBody>
          <a:bodyPr/>
          <a:lstStyle/>
          <a:p>
            <a:endParaRPr lang="en-US"/>
          </a:p>
        </p:txBody>
      </p:sp>
      <p:sp>
        <p:nvSpPr>
          <p:cNvPr id="6" name="Text 3"/>
          <p:cNvSpPr/>
          <p:nvPr/>
        </p:nvSpPr>
        <p:spPr>
          <a:xfrm>
            <a:off x="914400" y="4937760"/>
            <a:ext cx="2834640" cy="1188720"/>
          </a:xfrm>
          <a:prstGeom prst="rect">
            <a:avLst/>
          </a:prstGeom>
          <a:noFill/>
          <a:ln/>
        </p:spPr>
        <p:txBody>
          <a:bodyPr wrap="square" rtlCol="0" anchor="ctr"/>
          <a:lstStyle/>
          <a:p>
            <a:pPr marL="0" indent="0" algn="ctr">
              <a:buNone/>
            </a:pPr>
            <a:r>
              <a:rPr lang="en-US" sz="1600" b="1" dirty="0">
                <a:solidFill>
                  <a:srgbClr val="FFFFFF"/>
                </a:solidFill>
                <a:latin typeface="Georgia" pitchFamily="34" charset="0"/>
                <a:ea typeface="Georgia" pitchFamily="34" charset="-122"/>
                <a:cs typeface="Georgia" pitchFamily="34" charset="-120"/>
              </a:rPr>
              <a:t>Iron Creek
</a:t>
            </a:r>
            <a:r>
              <a:rPr lang="en-US" sz="2200" b="1" dirty="0">
                <a:solidFill>
                  <a:srgbClr val="97BC62"/>
                </a:solidFill>
                <a:latin typeface="Calibri" pitchFamily="34" charset="0"/>
                <a:ea typeface="Calibri" pitchFamily="34" charset="-122"/>
                <a:cs typeface="Calibri" pitchFamily="34" charset="-120"/>
              </a:rPr>
              <a:t>2.0 mi</a:t>
            </a:r>
            <a:endParaRPr lang="en-US" sz="1600" dirty="0"/>
          </a:p>
        </p:txBody>
      </p:sp>
      <p:sp>
        <p:nvSpPr>
          <p:cNvPr id="7" name="Shape 4"/>
          <p:cNvSpPr/>
          <p:nvPr/>
        </p:nvSpPr>
        <p:spPr>
          <a:xfrm>
            <a:off x="4389120" y="4846320"/>
            <a:ext cx="3200400" cy="1371600"/>
          </a:xfrm>
          <a:prstGeom prst="roundRect">
            <a:avLst>
              <a:gd name="adj" fmla="val 6667"/>
            </a:avLst>
          </a:prstGeom>
          <a:solidFill>
            <a:srgbClr val="2C5F2D">
              <a:alpha val="80000"/>
            </a:srgbClr>
          </a:solidFill>
          <a:ln w="25400">
            <a:solidFill>
              <a:srgbClr val="97BC62"/>
            </a:solidFill>
            <a:prstDash val="solid"/>
          </a:ln>
        </p:spPr>
        <p:txBody>
          <a:bodyPr/>
          <a:lstStyle/>
          <a:p>
            <a:endParaRPr lang="en-US"/>
          </a:p>
        </p:txBody>
      </p:sp>
      <p:sp>
        <p:nvSpPr>
          <p:cNvPr id="8" name="Text 5"/>
          <p:cNvSpPr/>
          <p:nvPr/>
        </p:nvSpPr>
        <p:spPr>
          <a:xfrm>
            <a:off x="4572000" y="4937760"/>
            <a:ext cx="2834640" cy="1188720"/>
          </a:xfrm>
          <a:prstGeom prst="rect">
            <a:avLst/>
          </a:prstGeom>
          <a:noFill/>
          <a:ln/>
        </p:spPr>
        <p:txBody>
          <a:bodyPr wrap="square" rtlCol="0" anchor="ctr"/>
          <a:lstStyle/>
          <a:p>
            <a:pPr marL="0" indent="0" algn="ctr">
              <a:buNone/>
            </a:pPr>
            <a:r>
              <a:rPr lang="en-US" sz="1600" b="1" dirty="0">
                <a:solidFill>
                  <a:srgbClr val="FFFFFF"/>
                </a:solidFill>
                <a:latin typeface="Georgia" pitchFamily="34" charset="0"/>
                <a:ea typeface="Georgia" pitchFamily="34" charset="-122"/>
                <a:cs typeface="Georgia" pitchFamily="34" charset="-120"/>
              </a:rPr>
              <a:t>West Fork Iron Creek
</a:t>
            </a:r>
            <a:r>
              <a:rPr lang="en-US" sz="2200" b="1" dirty="0">
                <a:solidFill>
                  <a:srgbClr val="97BC62"/>
                </a:solidFill>
                <a:latin typeface="Calibri" pitchFamily="34" charset="0"/>
                <a:ea typeface="Calibri" pitchFamily="34" charset="-122"/>
                <a:cs typeface="Calibri" pitchFamily="34" charset="-120"/>
              </a:rPr>
              <a:t>1.0 mi</a:t>
            </a:r>
            <a:endParaRPr lang="en-US" sz="1600" dirty="0"/>
          </a:p>
        </p:txBody>
      </p:sp>
      <p:sp>
        <p:nvSpPr>
          <p:cNvPr id="9" name="Shape 6"/>
          <p:cNvSpPr/>
          <p:nvPr/>
        </p:nvSpPr>
        <p:spPr>
          <a:xfrm>
            <a:off x="8046720" y="4846320"/>
            <a:ext cx="3200400" cy="1371600"/>
          </a:xfrm>
          <a:prstGeom prst="roundRect">
            <a:avLst>
              <a:gd name="adj" fmla="val 6667"/>
            </a:avLst>
          </a:prstGeom>
          <a:solidFill>
            <a:srgbClr val="2C5F2D">
              <a:alpha val="80000"/>
            </a:srgbClr>
          </a:solidFill>
          <a:ln w="25400">
            <a:solidFill>
              <a:srgbClr val="97BC62"/>
            </a:solidFill>
            <a:prstDash val="solid"/>
          </a:ln>
        </p:spPr>
        <p:txBody>
          <a:bodyPr/>
          <a:lstStyle/>
          <a:p>
            <a:endParaRPr lang="en-US"/>
          </a:p>
        </p:txBody>
      </p:sp>
      <p:sp>
        <p:nvSpPr>
          <p:cNvPr id="10" name="Text 7"/>
          <p:cNvSpPr/>
          <p:nvPr/>
        </p:nvSpPr>
        <p:spPr>
          <a:xfrm>
            <a:off x="8229600" y="4937760"/>
            <a:ext cx="2834640" cy="1188720"/>
          </a:xfrm>
          <a:prstGeom prst="rect">
            <a:avLst/>
          </a:prstGeom>
          <a:noFill/>
          <a:ln/>
        </p:spPr>
        <p:txBody>
          <a:bodyPr wrap="square" rtlCol="0" anchor="ctr"/>
          <a:lstStyle/>
          <a:p>
            <a:pPr marL="0" indent="0" algn="ctr">
              <a:buNone/>
            </a:pPr>
            <a:r>
              <a:rPr lang="en-US" sz="1600" b="1" dirty="0">
                <a:solidFill>
                  <a:srgbClr val="FFFFFF"/>
                </a:solidFill>
                <a:latin typeface="Georgia" pitchFamily="34" charset="0"/>
                <a:ea typeface="Georgia" pitchFamily="34" charset="-122"/>
                <a:cs typeface="Georgia" pitchFamily="34" charset="-120"/>
              </a:rPr>
              <a:t>Hovey Creek
</a:t>
            </a:r>
            <a:r>
              <a:rPr lang="en-US" sz="2200" b="1" dirty="0">
                <a:solidFill>
                  <a:srgbClr val="97BC62"/>
                </a:solidFill>
                <a:latin typeface="Calibri" pitchFamily="34" charset="0"/>
                <a:ea typeface="Calibri" pitchFamily="34" charset="-122"/>
                <a:cs typeface="Calibri" pitchFamily="34" charset="-120"/>
              </a:rPr>
              <a:t>0.5 mi</a:t>
            </a:r>
            <a:endParaRPr lang="en-US" sz="1600" dirty="0"/>
          </a:p>
        </p:txBody>
      </p:sp>
      <p:sp>
        <p:nvSpPr>
          <p:cNvPr id="11" name="Text 8"/>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3</a:t>
            </a:r>
            <a:endParaRPr lang="en-US" sz="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457200" y="182880"/>
            <a:ext cx="11274552" cy="640080"/>
          </a:xfrm>
          <a:prstGeom prst="rect">
            <a:avLst/>
          </a:prstGeom>
          <a:noFill/>
          <a:ln/>
        </p:spPr>
        <p:txBody>
          <a:bodyPr wrap="square" rtlCol="0" anchor="ctr"/>
          <a:lstStyle/>
          <a:p>
            <a:pPr marL="0" indent="0" algn="l">
              <a:buNone/>
            </a:pPr>
            <a:r>
              <a:rPr lang="en-US" sz="2800" b="1" dirty="0">
                <a:solidFill>
                  <a:srgbClr val="2C5F2D"/>
                </a:solidFill>
                <a:latin typeface="Georgia" pitchFamily="34" charset="0"/>
                <a:ea typeface="Georgia" pitchFamily="34" charset="-122"/>
                <a:cs typeface="Georgia" pitchFamily="34" charset="-120"/>
              </a:rPr>
              <a:t>Current conditions lack wood and habitat complexity</a:t>
            </a:r>
            <a:endParaRPr lang="en-US" sz="2800" dirty="0"/>
          </a:p>
        </p:txBody>
      </p:sp>
      <p:pic>
        <p:nvPicPr>
          <p:cNvPr id="3" name="Image 0" descr="C:\Users\wasse\Documents\Becca\Iron Creek Wood Replenishment\Photos\PXL_20250328_233115290.PORTRAIT.ORIGINAL.jpg"/>
          <p:cNvPicPr>
            <a:picLocks noChangeAspect="1"/>
          </p:cNvPicPr>
          <p:nvPr/>
        </p:nvPicPr>
        <p:blipFill>
          <a:blip r:embed="rId3"/>
          <a:srcRect/>
          <a:stretch/>
        </p:blipFill>
        <p:spPr>
          <a:xfrm>
            <a:off x="457200" y="1005840"/>
            <a:ext cx="5394960" cy="5394960"/>
          </a:xfrm>
          <a:prstGeom prst="ellipse">
            <a:avLst/>
          </a:prstGeom>
        </p:spPr>
      </p:pic>
      <p:sp>
        <p:nvSpPr>
          <p:cNvPr id="4" name="Text 1"/>
          <p:cNvSpPr/>
          <p:nvPr/>
        </p:nvSpPr>
        <p:spPr>
          <a:xfrm>
            <a:off x="457200" y="6035040"/>
            <a:ext cx="5394960" cy="320040"/>
          </a:xfrm>
          <a:prstGeom prst="rect">
            <a:avLst/>
          </a:prstGeom>
          <a:noFill/>
          <a:ln/>
        </p:spPr>
        <p:txBody>
          <a:bodyPr wrap="square" rtlCol="0" anchor="ctr"/>
          <a:lstStyle/>
          <a:p>
            <a:pPr marL="0" indent="0" algn="ctr">
              <a:buNone/>
            </a:pPr>
            <a:r>
              <a:rPr lang="en-US" sz="1000" i="1" dirty="0">
                <a:solidFill>
                  <a:srgbClr val="666666"/>
                </a:solidFill>
                <a:latin typeface="Calibri" pitchFamily="34" charset="0"/>
                <a:ea typeface="Calibri" pitchFamily="34" charset="-122"/>
                <a:cs typeface="Calibri" pitchFamily="34" charset="-120"/>
              </a:rPr>
              <a:t>Iron Creek - constrained, simplified channel</a:t>
            </a:r>
            <a:endParaRPr lang="en-US" sz="1000" dirty="0"/>
          </a:p>
        </p:txBody>
      </p:sp>
      <p:pic>
        <p:nvPicPr>
          <p:cNvPr id="5" name="Image 1" descr="C:\Users\wasse\Documents\Becca\Iron Creek Wood Replenishment\Photos\WS#3 - IronCr-IronCrRoad.JPG"/>
          <p:cNvPicPr>
            <a:picLocks noChangeAspect="1"/>
          </p:cNvPicPr>
          <p:nvPr/>
        </p:nvPicPr>
        <p:blipFill>
          <a:blip r:embed="rId4"/>
          <a:srcRect/>
          <a:stretch/>
        </p:blipFill>
        <p:spPr>
          <a:xfrm>
            <a:off x="6309360" y="1005840"/>
            <a:ext cx="5394960" cy="5394960"/>
          </a:xfrm>
          <a:prstGeom prst="ellipse">
            <a:avLst/>
          </a:prstGeom>
        </p:spPr>
      </p:pic>
      <p:sp>
        <p:nvSpPr>
          <p:cNvPr id="6" name="Text 2"/>
          <p:cNvSpPr/>
          <p:nvPr/>
        </p:nvSpPr>
        <p:spPr>
          <a:xfrm>
            <a:off x="6309360" y="6035040"/>
            <a:ext cx="5394960" cy="320040"/>
          </a:xfrm>
          <a:prstGeom prst="rect">
            <a:avLst/>
          </a:prstGeom>
          <a:noFill/>
          <a:ln/>
        </p:spPr>
        <p:txBody>
          <a:bodyPr wrap="square" rtlCol="0" anchor="ctr"/>
          <a:lstStyle/>
          <a:p>
            <a:pPr marL="0" indent="0" algn="ctr">
              <a:buNone/>
            </a:pPr>
            <a:r>
              <a:rPr lang="en-US" sz="1000" i="1" dirty="0">
                <a:solidFill>
                  <a:srgbClr val="666666"/>
                </a:solidFill>
                <a:latin typeface="Calibri" pitchFamily="34" charset="0"/>
                <a:ea typeface="Calibri" pitchFamily="34" charset="-122"/>
                <a:cs typeface="Calibri" pitchFamily="34" charset="-120"/>
              </a:rPr>
              <a:t>Iron Creek adjacent to Iron Creek Road</a:t>
            </a:r>
            <a:endParaRPr lang="en-US" sz="1000" dirty="0"/>
          </a:p>
        </p:txBody>
      </p:sp>
      <p:sp>
        <p:nvSpPr>
          <p:cNvPr id="7" name="Text 3"/>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4</a:t>
            </a:r>
            <a:endParaRPr lang="en-US"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2D2D2D"/>
        </a:solidFill>
        <a:effectLst/>
      </p:bgPr>
    </p:bg>
    <p:spTree>
      <p:nvGrpSpPr>
        <p:cNvPr id="1" name=""/>
        <p:cNvGrpSpPr/>
        <p:nvPr/>
      </p:nvGrpSpPr>
      <p:grpSpPr>
        <a:xfrm>
          <a:off x="0" y="0"/>
          <a:ext cx="0" cy="0"/>
          <a:chOff x="0" y="0"/>
          <a:chExt cx="0" cy="0"/>
        </a:xfrm>
      </p:grpSpPr>
      <p:pic>
        <p:nvPicPr>
          <p:cNvPr id="2" name="Image 0" descr="C:\Users\wasse\Documents\Becca\Iron Creek Wood Replenishment\Photos\2025-04-10, WS3, 3.png"/>
          <p:cNvPicPr>
            <a:picLocks noChangeAspect="1"/>
          </p:cNvPicPr>
          <p:nvPr/>
        </p:nvPicPr>
        <p:blipFill>
          <a:blip r:embed="rId3"/>
          <a:srcRect/>
          <a:stretch/>
        </p:blipFill>
        <p:spPr>
          <a:xfrm>
            <a:off x="0" y="0"/>
            <a:ext cx="12188952" cy="6858000"/>
          </a:xfrm>
          <a:prstGeom prst="rect">
            <a:avLst/>
          </a:prstGeom>
        </p:spPr>
      </p:pic>
      <p:sp>
        <p:nvSpPr>
          <p:cNvPr id="3" name="Shape 0"/>
          <p:cNvSpPr/>
          <p:nvPr/>
        </p:nvSpPr>
        <p:spPr>
          <a:xfrm>
            <a:off x="0" y="0"/>
            <a:ext cx="12188952" cy="1097280"/>
          </a:xfrm>
          <a:prstGeom prst="rect">
            <a:avLst/>
          </a:prstGeom>
          <a:solidFill>
            <a:srgbClr val="000000">
              <a:alpha val="65000"/>
            </a:srgbClr>
          </a:solidFill>
          <a:ln/>
        </p:spPr>
        <p:txBody>
          <a:bodyPr/>
          <a:lstStyle/>
          <a:p>
            <a:endParaRPr lang="en-US"/>
          </a:p>
        </p:txBody>
      </p:sp>
      <p:sp>
        <p:nvSpPr>
          <p:cNvPr id="4" name="Text 1"/>
          <p:cNvSpPr/>
          <p:nvPr/>
        </p:nvSpPr>
        <p:spPr>
          <a:xfrm>
            <a:off x="457200" y="182880"/>
            <a:ext cx="11274552" cy="640080"/>
          </a:xfrm>
          <a:prstGeom prst="rect">
            <a:avLst/>
          </a:prstGeom>
          <a:noFill/>
          <a:ln/>
        </p:spPr>
        <p:txBody>
          <a:bodyPr wrap="square" rtlCol="0" anchor="ctr"/>
          <a:lstStyle/>
          <a:p>
            <a:pPr marL="0" indent="0" algn="l">
              <a:buNone/>
            </a:pPr>
            <a:r>
              <a:rPr lang="en-US" sz="2800" b="1" dirty="0">
                <a:solidFill>
                  <a:srgbClr val="FFFFFF"/>
                </a:solidFill>
                <a:latin typeface="Georgia" pitchFamily="34" charset="0"/>
                <a:ea typeface="Georgia" pitchFamily="34" charset="-122"/>
                <a:cs typeface="Georgia" pitchFamily="34" charset="-120"/>
              </a:rPr>
              <a:t>Simplified channels with limited floodplain connectivity</a:t>
            </a:r>
            <a:endParaRPr lang="en-US" sz="2800" dirty="0"/>
          </a:p>
        </p:txBody>
      </p:sp>
      <p:sp>
        <p:nvSpPr>
          <p:cNvPr id="5" name="Text 2"/>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5</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457200" y="182880"/>
            <a:ext cx="11274552" cy="640080"/>
          </a:xfrm>
          <a:prstGeom prst="rect">
            <a:avLst/>
          </a:prstGeom>
          <a:noFill/>
          <a:ln/>
        </p:spPr>
        <p:txBody>
          <a:bodyPr wrap="square" rtlCol="0" anchor="ctr"/>
          <a:lstStyle/>
          <a:p>
            <a:pPr marL="0" indent="0" algn="l">
              <a:buNone/>
            </a:pPr>
            <a:r>
              <a:rPr lang="en-US" sz="2800" b="1" dirty="0">
                <a:solidFill>
                  <a:srgbClr val="2C5F2D"/>
                </a:solidFill>
                <a:latin typeface="Georgia" pitchFamily="34" charset="0"/>
                <a:ea typeface="Georgia" pitchFamily="34" charset="-122"/>
                <a:cs typeface="Georgia" pitchFamily="34" charset="-120"/>
              </a:rPr>
              <a:t>Historical land use has degraded salmon habitat</a:t>
            </a:r>
            <a:endParaRPr lang="en-US" sz="2800" dirty="0"/>
          </a:p>
        </p:txBody>
      </p:sp>
      <p:pic>
        <p:nvPicPr>
          <p:cNvPr id="3" name="Image 0" descr="C:\Users\wasse\Documents\Becca\Iron Creek Wood Replenishment\Photos\PXL_20260308_222006614.jpg"/>
          <p:cNvPicPr>
            <a:picLocks noChangeAspect="1"/>
          </p:cNvPicPr>
          <p:nvPr/>
        </p:nvPicPr>
        <p:blipFill>
          <a:blip r:embed="rId3"/>
          <a:srcRect/>
          <a:stretch/>
        </p:blipFill>
        <p:spPr>
          <a:xfrm>
            <a:off x="457200" y="1005840"/>
            <a:ext cx="5029200" cy="5303520"/>
          </a:xfrm>
          <a:prstGeom prst="rect">
            <a:avLst/>
          </a:prstGeom>
        </p:spPr>
      </p:pic>
      <p:sp>
        <p:nvSpPr>
          <p:cNvPr id="4" name="Text 1"/>
          <p:cNvSpPr/>
          <p:nvPr/>
        </p:nvSpPr>
        <p:spPr>
          <a:xfrm>
            <a:off x="5760720" y="1188720"/>
            <a:ext cx="5943600" cy="4572000"/>
          </a:xfrm>
          <a:prstGeom prst="rect">
            <a:avLst/>
          </a:prstGeom>
          <a:noFill/>
          <a:ln/>
        </p:spPr>
        <p:txBody>
          <a:bodyPr wrap="square" rtlCol="0" anchor="t"/>
          <a:lstStyle/>
          <a:p>
            <a:pPr marL="342900" indent="-342900">
              <a:spcAft>
                <a:spcPts val="10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Timber harvest, mining, and road construction simplified channels</a:t>
            </a:r>
            <a:endParaRPr lang="en-US" sz="2400" dirty="0"/>
          </a:p>
          <a:p>
            <a:pPr marL="342900" indent="-342900">
              <a:spcAft>
                <a:spcPts val="10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Fire suppression removed natural wood recruitment pathways</a:t>
            </a:r>
            <a:endParaRPr lang="en-US" sz="2400" dirty="0"/>
          </a:p>
          <a:p>
            <a:pPr marL="342900" indent="-342900">
              <a:spcAft>
                <a:spcPts val="10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Low instream wood = reduced pools, cover, and refugia</a:t>
            </a:r>
            <a:endParaRPr lang="en-US" sz="2400" dirty="0"/>
          </a:p>
          <a:p>
            <a:pPr marL="342900" indent="-342900">
              <a:spcAft>
                <a:spcPts val="10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Channel incision disconnects floodplains</a:t>
            </a:r>
            <a:endParaRPr lang="en-US" sz="2400" dirty="0"/>
          </a:p>
          <a:p>
            <a:pPr marL="342900" indent="-342900">
              <a:spcAft>
                <a:spcPts val="10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Elevated summer temperatures stress juvenile salmonids</a:t>
            </a:r>
            <a:endParaRPr lang="en-US" sz="2400" dirty="0"/>
          </a:p>
          <a:p>
            <a:pPr marL="342900" indent="-342900">
              <a:spcAft>
                <a:spcPts val="10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Beaver removal eliminated natural dam-building</a:t>
            </a:r>
            <a:endParaRPr lang="en-US" sz="2400" dirty="0"/>
          </a:p>
        </p:txBody>
      </p:sp>
      <p:sp>
        <p:nvSpPr>
          <p:cNvPr id="5" name="Text 2"/>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6</a:t>
            </a:r>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2C5F2D"/>
        </a:solidFill>
        <a:effectLst/>
      </p:bgPr>
    </p:bg>
    <p:spTree>
      <p:nvGrpSpPr>
        <p:cNvPr id="1" name=""/>
        <p:cNvGrpSpPr/>
        <p:nvPr/>
      </p:nvGrpSpPr>
      <p:grpSpPr>
        <a:xfrm>
          <a:off x="0" y="0"/>
          <a:ext cx="0" cy="0"/>
          <a:chOff x="0" y="0"/>
          <a:chExt cx="0" cy="0"/>
        </a:xfrm>
      </p:grpSpPr>
      <p:sp>
        <p:nvSpPr>
          <p:cNvPr id="2" name="Text 0"/>
          <p:cNvSpPr/>
          <p:nvPr/>
        </p:nvSpPr>
        <p:spPr>
          <a:xfrm>
            <a:off x="457200" y="274320"/>
            <a:ext cx="11274552" cy="640080"/>
          </a:xfrm>
          <a:prstGeom prst="rect">
            <a:avLst/>
          </a:prstGeom>
          <a:noFill/>
          <a:ln/>
        </p:spPr>
        <p:txBody>
          <a:bodyPr wrap="square" rtlCol="0" anchor="ctr"/>
          <a:lstStyle/>
          <a:p>
            <a:pPr marL="0" indent="0" algn="l">
              <a:buNone/>
            </a:pPr>
            <a:r>
              <a:rPr lang="en-US" sz="2800" b="1" dirty="0">
                <a:solidFill>
                  <a:srgbClr val="FFFFFF"/>
                </a:solidFill>
                <a:latin typeface="Georgia" pitchFamily="34" charset="0"/>
                <a:ea typeface="Georgia" pitchFamily="34" charset="-122"/>
                <a:cs typeface="Georgia" pitchFamily="34" charset="-120"/>
              </a:rPr>
              <a:t>Iron Creek supports ESA-listed Mid-Columbia steelhead</a:t>
            </a:r>
            <a:endParaRPr lang="en-US" sz="2800" dirty="0"/>
          </a:p>
        </p:txBody>
      </p:sp>
      <p:sp>
        <p:nvSpPr>
          <p:cNvPr id="3" name="Shape 1"/>
          <p:cNvSpPr/>
          <p:nvPr/>
        </p:nvSpPr>
        <p:spPr>
          <a:xfrm>
            <a:off x="457200" y="1188720"/>
            <a:ext cx="11274552" cy="4389120"/>
          </a:xfrm>
          <a:prstGeom prst="roundRect">
            <a:avLst>
              <a:gd name="adj" fmla="val 3125"/>
            </a:avLst>
          </a:prstGeom>
          <a:solidFill>
            <a:srgbClr val="FFFFFF">
              <a:alpha val="90000"/>
            </a:srgbClr>
          </a:solidFill>
          <a:ln/>
        </p:spPr>
        <p:txBody>
          <a:bodyPr/>
          <a:lstStyle/>
          <a:p>
            <a:endParaRPr lang="en-US"/>
          </a:p>
        </p:txBody>
      </p:sp>
      <p:sp>
        <p:nvSpPr>
          <p:cNvPr id="4" name="Text 2"/>
          <p:cNvSpPr/>
          <p:nvPr/>
        </p:nvSpPr>
        <p:spPr>
          <a:xfrm>
            <a:off x="914400" y="1463040"/>
            <a:ext cx="10360152" cy="457200"/>
          </a:xfrm>
          <a:prstGeom prst="rect">
            <a:avLst/>
          </a:prstGeom>
          <a:noFill/>
          <a:ln/>
        </p:spPr>
        <p:txBody>
          <a:bodyPr wrap="square" rtlCol="0" anchor="ctr"/>
          <a:lstStyle/>
          <a:p>
            <a:pPr marL="0" indent="0">
              <a:buNone/>
            </a:pPr>
            <a:r>
              <a:rPr lang="en-US" sz="2000" b="1" dirty="0">
                <a:solidFill>
                  <a:srgbClr val="97BC62"/>
                </a:solidFill>
                <a:latin typeface="Calibri" pitchFamily="34" charset="0"/>
                <a:ea typeface="Calibri" pitchFamily="34" charset="-122"/>
                <a:cs typeface="Calibri" pitchFamily="34" charset="-120"/>
              </a:rPr>
              <a:t>Status:  </a:t>
            </a:r>
            <a:r>
              <a:rPr lang="en-US" sz="2000" dirty="0">
                <a:latin typeface="Calibri" pitchFamily="34" charset="0"/>
                <a:ea typeface="Calibri" pitchFamily="34" charset="-122"/>
                <a:cs typeface="Calibri" pitchFamily="34" charset="-120"/>
              </a:rPr>
              <a:t>Threatened under ESA</a:t>
            </a:r>
            <a:endParaRPr lang="en-US" sz="2000" dirty="0"/>
          </a:p>
        </p:txBody>
      </p:sp>
      <p:sp>
        <p:nvSpPr>
          <p:cNvPr id="5" name="Text 3"/>
          <p:cNvSpPr/>
          <p:nvPr/>
        </p:nvSpPr>
        <p:spPr>
          <a:xfrm>
            <a:off x="914400" y="2103120"/>
            <a:ext cx="10360152" cy="457200"/>
          </a:xfrm>
          <a:prstGeom prst="rect">
            <a:avLst/>
          </a:prstGeom>
          <a:noFill/>
          <a:ln/>
        </p:spPr>
        <p:txBody>
          <a:bodyPr wrap="square" rtlCol="0" anchor="ctr"/>
          <a:lstStyle/>
          <a:p>
            <a:pPr marL="0" indent="0">
              <a:buNone/>
            </a:pPr>
            <a:r>
              <a:rPr lang="en-US" sz="2000" b="1" dirty="0">
                <a:solidFill>
                  <a:srgbClr val="97BC62"/>
                </a:solidFill>
                <a:latin typeface="Calibri" pitchFamily="34" charset="0"/>
                <a:ea typeface="Calibri" pitchFamily="34" charset="-122"/>
                <a:cs typeface="Calibri" pitchFamily="34" charset="-120"/>
              </a:rPr>
              <a:t>Population:  </a:t>
            </a:r>
            <a:r>
              <a:rPr lang="en-US" sz="2000" dirty="0">
                <a:latin typeface="Calibri" pitchFamily="34" charset="0"/>
                <a:ea typeface="Calibri" pitchFamily="34" charset="-122"/>
                <a:cs typeface="Calibri" pitchFamily="34" charset="-120"/>
              </a:rPr>
              <a:t>Mid-Columbia, Yakima River Upper Mainstem</a:t>
            </a:r>
            <a:endParaRPr lang="en-US" sz="2000" dirty="0"/>
          </a:p>
        </p:txBody>
      </p:sp>
      <p:sp>
        <p:nvSpPr>
          <p:cNvPr id="6" name="Text 4"/>
          <p:cNvSpPr/>
          <p:nvPr/>
        </p:nvSpPr>
        <p:spPr>
          <a:xfrm>
            <a:off x="914400" y="2743200"/>
            <a:ext cx="10360152" cy="457200"/>
          </a:xfrm>
          <a:prstGeom prst="rect">
            <a:avLst/>
          </a:prstGeom>
          <a:noFill/>
          <a:ln/>
        </p:spPr>
        <p:txBody>
          <a:bodyPr wrap="square" rtlCol="0" anchor="ctr"/>
          <a:lstStyle/>
          <a:p>
            <a:pPr marL="0" indent="0">
              <a:buNone/>
            </a:pPr>
            <a:r>
              <a:rPr lang="en-US" sz="2000" b="1" dirty="0">
                <a:solidFill>
                  <a:srgbClr val="97BC62"/>
                </a:solidFill>
                <a:latin typeface="Calibri" pitchFamily="34" charset="0"/>
                <a:ea typeface="Calibri" pitchFamily="34" charset="-122"/>
                <a:cs typeface="Calibri" pitchFamily="34" charset="-120"/>
              </a:rPr>
              <a:t>Life stages present:  </a:t>
            </a:r>
            <a:r>
              <a:rPr lang="en-US" sz="2000" dirty="0">
                <a:latin typeface="Calibri" pitchFamily="34" charset="0"/>
                <a:ea typeface="Calibri" pitchFamily="34" charset="-122"/>
                <a:cs typeface="Calibri" pitchFamily="34" charset="-120"/>
              </a:rPr>
              <a:t>Eggs, Juveniles, Adults</a:t>
            </a:r>
            <a:endParaRPr lang="en-US" sz="2000" dirty="0"/>
          </a:p>
        </p:txBody>
      </p:sp>
      <p:sp>
        <p:nvSpPr>
          <p:cNvPr id="7" name="Text 5"/>
          <p:cNvSpPr/>
          <p:nvPr/>
        </p:nvSpPr>
        <p:spPr>
          <a:xfrm>
            <a:off x="914400" y="3383280"/>
            <a:ext cx="10360152" cy="457200"/>
          </a:xfrm>
          <a:prstGeom prst="rect">
            <a:avLst/>
          </a:prstGeom>
          <a:noFill/>
          <a:ln/>
        </p:spPr>
        <p:txBody>
          <a:bodyPr wrap="square" rtlCol="0" anchor="ctr"/>
          <a:lstStyle/>
          <a:p>
            <a:pPr marL="0" indent="0">
              <a:buNone/>
            </a:pPr>
            <a:r>
              <a:rPr lang="en-US" sz="2000" b="1" dirty="0">
                <a:solidFill>
                  <a:srgbClr val="97BC62"/>
                </a:solidFill>
                <a:latin typeface="Calibri" pitchFamily="34" charset="0"/>
                <a:ea typeface="Calibri" pitchFamily="34" charset="-122"/>
                <a:cs typeface="Calibri" pitchFamily="34" charset="-120"/>
              </a:rPr>
              <a:t>Population trend:  </a:t>
            </a:r>
            <a:r>
              <a:rPr lang="en-US" sz="2000" dirty="0">
                <a:latin typeface="Calibri" pitchFamily="34" charset="0"/>
                <a:ea typeface="Calibri" pitchFamily="34" charset="-122"/>
                <a:cs typeface="Calibri" pitchFamily="34" charset="-120"/>
              </a:rPr>
              <a:t>Declining</a:t>
            </a:r>
            <a:endParaRPr lang="en-US" sz="2000" dirty="0"/>
          </a:p>
        </p:txBody>
      </p:sp>
      <p:sp>
        <p:nvSpPr>
          <p:cNvPr id="8" name="Text 6"/>
          <p:cNvSpPr/>
          <p:nvPr/>
        </p:nvSpPr>
        <p:spPr>
          <a:xfrm>
            <a:off x="914400" y="4023360"/>
            <a:ext cx="10360152" cy="457200"/>
          </a:xfrm>
          <a:prstGeom prst="rect">
            <a:avLst/>
          </a:prstGeom>
          <a:noFill/>
          <a:ln/>
        </p:spPr>
        <p:txBody>
          <a:bodyPr wrap="square" rtlCol="0" anchor="ctr"/>
          <a:lstStyle/>
          <a:p>
            <a:pPr marL="0" indent="0">
              <a:buNone/>
            </a:pPr>
            <a:r>
              <a:rPr lang="en-US" sz="2000" b="1" dirty="0">
                <a:solidFill>
                  <a:srgbClr val="97BC62"/>
                </a:solidFill>
                <a:latin typeface="Calibri" pitchFamily="34" charset="0"/>
                <a:ea typeface="Calibri" pitchFamily="34" charset="-122"/>
                <a:cs typeface="Calibri" pitchFamily="34" charset="-120"/>
              </a:rPr>
              <a:t>Key evidence:  </a:t>
            </a:r>
            <a:r>
              <a:rPr lang="en-US" sz="2000" dirty="0">
                <a:latin typeface="Calibri" pitchFamily="34" charset="0"/>
                <a:ea typeface="Calibri" pitchFamily="34" charset="-122"/>
                <a:cs typeface="Calibri" pitchFamily="34" charset="-120"/>
              </a:rPr>
              <a:t>Radio tag studies (2002-03) confirm steelhead spawn upstream of Iron Creek</a:t>
            </a:r>
            <a:endParaRPr lang="en-US" sz="2000" dirty="0"/>
          </a:p>
        </p:txBody>
      </p:sp>
      <p:sp>
        <p:nvSpPr>
          <p:cNvPr id="9" name="Text 7"/>
          <p:cNvSpPr/>
          <p:nvPr/>
        </p:nvSpPr>
        <p:spPr>
          <a:xfrm>
            <a:off x="914400" y="4663440"/>
            <a:ext cx="10360152" cy="457200"/>
          </a:xfrm>
          <a:prstGeom prst="rect">
            <a:avLst/>
          </a:prstGeom>
          <a:noFill/>
          <a:ln/>
        </p:spPr>
        <p:txBody>
          <a:bodyPr wrap="square" rtlCol="0" anchor="ctr"/>
          <a:lstStyle/>
          <a:p>
            <a:pPr marL="0" indent="0">
              <a:buNone/>
            </a:pPr>
            <a:r>
              <a:rPr lang="en-US" sz="2000" b="1" dirty="0">
                <a:solidFill>
                  <a:srgbClr val="97BC62"/>
                </a:solidFill>
                <a:latin typeface="Calibri" pitchFamily="34" charset="0"/>
                <a:ea typeface="Calibri" pitchFamily="34" charset="-122"/>
                <a:cs typeface="Calibri" pitchFamily="34" charset="-120"/>
              </a:rPr>
              <a:t>Data sources:  </a:t>
            </a:r>
            <a:r>
              <a:rPr lang="en-US" sz="2000" dirty="0">
                <a:latin typeface="Calibri" pitchFamily="34" charset="0"/>
                <a:ea typeface="Calibri" pitchFamily="34" charset="-122"/>
                <a:cs typeface="Calibri" pitchFamily="34" charset="-120"/>
              </a:rPr>
              <a:t>Yakama Nation Fisheries radio telemetry, USFS surveys</a:t>
            </a:r>
            <a:endParaRPr lang="en-US" sz="2000" dirty="0"/>
          </a:p>
        </p:txBody>
      </p:sp>
      <p:sp>
        <p:nvSpPr>
          <p:cNvPr id="10" name="Text 8"/>
          <p:cNvSpPr/>
          <p:nvPr/>
        </p:nvSpPr>
        <p:spPr>
          <a:xfrm>
            <a:off x="457200" y="6263640"/>
            <a:ext cx="11274552" cy="365760"/>
          </a:xfrm>
          <a:prstGeom prst="rect">
            <a:avLst/>
          </a:prstGeom>
          <a:noFill/>
          <a:ln/>
        </p:spPr>
        <p:txBody>
          <a:bodyPr wrap="square" rtlCol="0" anchor="b"/>
          <a:lstStyle/>
          <a:p>
            <a:pPr marL="0" indent="0" algn="l">
              <a:buNone/>
            </a:pPr>
            <a:r>
              <a:rPr lang="en-US" sz="2000" i="1" dirty="0">
                <a:solidFill>
                  <a:srgbClr val="6B8E6B"/>
                </a:solidFill>
                <a:latin typeface="Calibri" pitchFamily="34" charset="0"/>
                <a:ea typeface="Calibri" pitchFamily="34" charset="-122"/>
                <a:cs typeface="Calibri" pitchFamily="34" charset="-120"/>
              </a:rPr>
              <a:t>CC #4: Improving steelhead habitat reduces ESA liability for community members</a:t>
            </a:r>
            <a:endParaRPr lang="en-US" sz="2000" dirty="0"/>
          </a:p>
        </p:txBody>
      </p:sp>
      <p:sp>
        <p:nvSpPr>
          <p:cNvPr id="11" name="Text 9"/>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7</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457200" y="182880"/>
            <a:ext cx="11274552" cy="640080"/>
          </a:xfrm>
          <a:prstGeom prst="rect">
            <a:avLst/>
          </a:prstGeom>
          <a:noFill/>
          <a:ln/>
        </p:spPr>
        <p:txBody>
          <a:bodyPr wrap="square" rtlCol="0" anchor="ctr"/>
          <a:lstStyle/>
          <a:p>
            <a:pPr marL="0" indent="0" algn="l">
              <a:buNone/>
            </a:pPr>
            <a:r>
              <a:rPr lang="en-US" sz="2800" b="1" dirty="0">
                <a:solidFill>
                  <a:srgbClr val="2C5F2D"/>
                </a:solidFill>
                <a:latin typeface="Georgia" pitchFamily="34" charset="0"/>
                <a:ea typeface="Georgia" pitchFamily="34" charset="-122"/>
                <a:cs typeface="Georgia" pitchFamily="34" charset="-120"/>
              </a:rPr>
              <a:t>Multiple salmonid species will benefit</a:t>
            </a:r>
            <a:endParaRPr lang="en-US" sz="2800" dirty="0"/>
          </a:p>
        </p:txBody>
      </p:sp>
      <p:sp>
        <p:nvSpPr>
          <p:cNvPr id="3" name="Shape 1"/>
          <p:cNvSpPr/>
          <p:nvPr/>
        </p:nvSpPr>
        <p:spPr>
          <a:xfrm>
            <a:off x="457200" y="1097280"/>
            <a:ext cx="2697480" cy="4114800"/>
          </a:xfrm>
          <a:prstGeom prst="roundRect">
            <a:avLst>
              <a:gd name="adj" fmla="val 3390"/>
            </a:avLst>
          </a:prstGeom>
          <a:solidFill>
            <a:srgbClr val="E8D5B7"/>
          </a:solidFill>
          <a:ln/>
          <a:effectLst>
            <a:outerShdw blurRad="50800" dist="25400" dir="16200000" algn="bl" rotWithShape="0">
              <a:srgbClr val="DDDDDD">
                <a:alpha val="75000"/>
              </a:srgbClr>
            </a:outerShdw>
          </a:effectLst>
        </p:spPr>
        <p:txBody>
          <a:bodyPr/>
          <a:lstStyle/>
          <a:p>
            <a:endParaRPr lang="en-US"/>
          </a:p>
        </p:txBody>
      </p:sp>
      <p:sp>
        <p:nvSpPr>
          <p:cNvPr id="4" name="Text 2"/>
          <p:cNvSpPr/>
          <p:nvPr/>
        </p:nvSpPr>
        <p:spPr>
          <a:xfrm>
            <a:off x="594360" y="1280160"/>
            <a:ext cx="2423160" cy="548640"/>
          </a:xfrm>
          <a:prstGeom prst="rect">
            <a:avLst/>
          </a:prstGeom>
          <a:noFill/>
          <a:ln/>
        </p:spPr>
        <p:txBody>
          <a:bodyPr wrap="square" rtlCol="0" anchor="ctr"/>
          <a:lstStyle/>
          <a:p>
            <a:pPr marL="0" indent="0" algn="ctr">
              <a:buNone/>
            </a:pPr>
            <a:r>
              <a:rPr lang="en-US" sz="1600" b="1" dirty="0">
                <a:solidFill>
                  <a:srgbClr val="2C5F2D"/>
                </a:solidFill>
                <a:latin typeface="Georgia" pitchFamily="34" charset="0"/>
                <a:ea typeface="Georgia" pitchFamily="34" charset="-122"/>
                <a:cs typeface="Georgia" pitchFamily="34" charset="-120"/>
              </a:rPr>
              <a:t>Spring Chinook</a:t>
            </a:r>
            <a:endParaRPr lang="en-US" sz="1600" dirty="0"/>
          </a:p>
        </p:txBody>
      </p:sp>
      <p:sp>
        <p:nvSpPr>
          <p:cNvPr id="5" name="Text 3"/>
          <p:cNvSpPr/>
          <p:nvPr/>
        </p:nvSpPr>
        <p:spPr>
          <a:xfrm>
            <a:off x="640080" y="2011680"/>
            <a:ext cx="2331720" cy="2743200"/>
          </a:xfrm>
          <a:prstGeom prst="rect">
            <a:avLst/>
          </a:prstGeom>
          <a:noFill/>
          <a:ln/>
        </p:spPr>
        <p:txBody>
          <a:bodyPr wrap="square" rtlCol="0" anchor="t"/>
          <a:lstStyle/>
          <a:p>
            <a:pPr marL="0" indent="0">
              <a:buNone/>
            </a:pPr>
            <a:r>
              <a:rPr lang="en-US" sz="1600" b="1" dirty="0">
                <a:solidFill>
                  <a:srgbClr val="555555"/>
                </a:solidFill>
                <a:latin typeface="Calibri" pitchFamily="34" charset="0"/>
                <a:ea typeface="Calibri" pitchFamily="34" charset="-122"/>
                <a:cs typeface="Calibri" pitchFamily="34" charset="-120"/>
              </a:rPr>
              <a:t>Status: </a:t>
            </a:r>
            <a:r>
              <a:rPr lang="en-US" sz="1600" dirty="0">
                <a:solidFill>
                  <a:srgbClr val="2D2D2D"/>
                </a:solidFill>
                <a:latin typeface="Calibri" pitchFamily="34" charset="0"/>
                <a:ea typeface="Calibri" pitchFamily="34" charset="-122"/>
                <a:cs typeface="Calibri" pitchFamily="34" charset="-120"/>
              </a:rPr>
              <a:t>Mid-Columbia River
</a:t>
            </a:r>
            <a:r>
              <a:rPr lang="en-US" sz="1600" b="1" dirty="0">
                <a:solidFill>
                  <a:srgbClr val="555555"/>
                </a:solidFill>
                <a:latin typeface="Calibri" pitchFamily="34" charset="0"/>
                <a:ea typeface="Calibri" pitchFamily="34" charset="-122"/>
                <a:cs typeface="Calibri" pitchFamily="34" charset="-120"/>
              </a:rPr>
              <a:t>Life Stages: </a:t>
            </a:r>
            <a:r>
              <a:rPr lang="en-US" sz="1600" dirty="0">
                <a:solidFill>
                  <a:srgbClr val="2D2D2D"/>
                </a:solidFill>
                <a:latin typeface="Calibri" pitchFamily="34" charset="0"/>
                <a:ea typeface="Calibri" pitchFamily="34" charset="-122"/>
                <a:cs typeface="Calibri" pitchFamily="34" charset="-120"/>
              </a:rPr>
              <a:t>Juveniles
</a:t>
            </a:r>
            <a:r>
              <a:rPr lang="en-US" sz="1600" b="1" dirty="0">
                <a:solidFill>
                  <a:srgbClr val="555555"/>
                </a:solidFill>
                <a:latin typeface="Calibri" pitchFamily="34" charset="0"/>
                <a:ea typeface="Calibri" pitchFamily="34" charset="-122"/>
                <a:cs typeface="Calibri" pitchFamily="34" charset="-120"/>
              </a:rPr>
              <a:t>Trend: </a:t>
            </a:r>
            <a:r>
              <a:rPr lang="en-US" sz="1600" dirty="0">
                <a:solidFill>
                  <a:srgbClr val="2D2D2D"/>
                </a:solidFill>
                <a:latin typeface="Calibri" pitchFamily="34" charset="0"/>
                <a:ea typeface="Calibri" pitchFamily="34" charset="-122"/>
                <a:cs typeface="Calibri" pitchFamily="34" charset="-120"/>
              </a:rPr>
              <a:t>Declining</a:t>
            </a:r>
            <a:endParaRPr lang="en-US" sz="1600" dirty="0"/>
          </a:p>
        </p:txBody>
      </p:sp>
      <p:sp>
        <p:nvSpPr>
          <p:cNvPr id="6" name="Shape 4"/>
          <p:cNvSpPr/>
          <p:nvPr/>
        </p:nvSpPr>
        <p:spPr>
          <a:xfrm>
            <a:off x="3337560" y="1097280"/>
            <a:ext cx="2697480" cy="4114800"/>
          </a:xfrm>
          <a:prstGeom prst="roundRect">
            <a:avLst>
              <a:gd name="adj" fmla="val 3390"/>
            </a:avLst>
          </a:prstGeom>
          <a:solidFill>
            <a:srgbClr val="D5E8D5"/>
          </a:solidFill>
          <a:ln/>
          <a:effectLst>
            <a:outerShdw blurRad="50800" dist="25400" dir="16200000" algn="bl" rotWithShape="0">
              <a:srgbClr val="DDDDDD">
                <a:alpha val="75000"/>
              </a:srgbClr>
            </a:outerShdw>
          </a:effectLst>
        </p:spPr>
        <p:txBody>
          <a:bodyPr/>
          <a:lstStyle/>
          <a:p>
            <a:endParaRPr lang="en-US"/>
          </a:p>
        </p:txBody>
      </p:sp>
      <p:sp>
        <p:nvSpPr>
          <p:cNvPr id="7" name="Text 5"/>
          <p:cNvSpPr/>
          <p:nvPr/>
        </p:nvSpPr>
        <p:spPr>
          <a:xfrm>
            <a:off x="3474720" y="1280160"/>
            <a:ext cx="2423160" cy="548640"/>
          </a:xfrm>
          <a:prstGeom prst="rect">
            <a:avLst/>
          </a:prstGeom>
          <a:noFill/>
          <a:ln/>
        </p:spPr>
        <p:txBody>
          <a:bodyPr wrap="square" rtlCol="0" anchor="ctr"/>
          <a:lstStyle/>
          <a:p>
            <a:pPr marL="0" indent="0" algn="ctr">
              <a:buNone/>
            </a:pPr>
            <a:r>
              <a:rPr lang="en-US" sz="1600" b="1" dirty="0">
                <a:solidFill>
                  <a:srgbClr val="2C5F2D"/>
                </a:solidFill>
                <a:latin typeface="Georgia" pitchFamily="34" charset="0"/>
                <a:ea typeface="Georgia" pitchFamily="34" charset="-122"/>
                <a:cs typeface="Georgia" pitchFamily="34" charset="-120"/>
              </a:rPr>
              <a:t>Coho Salmon</a:t>
            </a:r>
            <a:endParaRPr lang="en-US" sz="1600" dirty="0"/>
          </a:p>
        </p:txBody>
      </p:sp>
      <p:sp>
        <p:nvSpPr>
          <p:cNvPr id="8" name="Text 6"/>
          <p:cNvSpPr/>
          <p:nvPr/>
        </p:nvSpPr>
        <p:spPr>
          <a:xfrm>
            <a:off x="3520440" y="2011680"/>
            <a:ext cx="2331720" cy="2743200"/>
          </a:xfrm>
          <a:prstGeom prst="rect">
            <a:avLst/>
          </a:prstGeom>
          <a:noFill/>
          <a:ln/>
        </p:spPr>
        <p:txBody>
          <a:bodyPr wrap="square" rtlCol="0" anchor="t"/>
          <a:lstStyle/>
          <a:p>
            <a:pPr marL="0" indent="0">
              <a:buNone/>
            </a:pPr>
            <a:r>
              <a:rPr lang="en-US" sz="1600" b="1" dirty="0">
                <a:solidFill>
                  <a:srgbClr val="555555"/>
                </a:solidFill>
                <a:latin typeface="Calibri" pitchFamily="34" charset="0"/>
                <a:ea typeface="Calibri" pitchFamily="34" charset="-122"/>
                <a:cs typeface="Calibri" pitchFamily="34" charset="-120"/>
              </a:rPr>
              <a:t>Status: </a:t>
            </a:r>
            <a:r>
              <a:rPr lang="en-US" sz="1600" dirty="0">
                <a:solidFill>
                  <a:srgbClr val="2D2D2D"/>
                </a:solidFill>
                <a:latin typeface="Calibri" pitchFamily="34" charset="0"/>
                <a:ea typeface="Calibri" pitchFamily="34" charset="-122"/>
                <a:cs typeface="Calibri" pitchFamily="34" charset="-120"/>
              </a:rPr>
              <a:t>Unidentified
</a:t>
            </a:r>
            <a:r>
              <a:rPr lang="en-US" sz="1600" b="1" dirty="0">
                <a:solidFill>
                  <a:srgbClr val="555555"/>
                </a:solidFill>
                <a:latin typeface="Calibri" pitchFamily="34" charset="0"/>
                <a:ea typeface="Calibri" pitchFamily="34" charset="-122"/>
                <a:cs typeface="Calibri" pitchFamily="34" charset="-120"/>
              </a:rPr>
              <a:t>Life Stages: </a:t>
            </a:r>
            <a:r>
              <a:rPr lang="en-US" sz="1600" dirty="0">
                <a:solidFill>
                  <a:srgbClr val="2D2D2D"/>
                </a:solidFill>
                <a:latin typeface="Calibri" pitchFamily="34" charset="0"/>
                <a:ea typeface="Calibri" pitchFamily="34" charset="-122"/>
                <a:cs typeface="Calibri" pitchFamily="34" charset="-120"/>
              </a:rPr>
              <a:t>Juveniles
</a:t>
            </a:r>
            <a:r>
              <a:rPr lang="en-US" sz="1600" b="1" dirty="0">
                <a:solidFill>
                  <a:srgbClr val="555555"/>
                </a:solidFill>
                <a:latin typeface="Calibri" pitchFamily="34" charset="0"/>
                <a:ea typeface="Calibri" pitchFamily="34" charset="-122"/>
                <a:cs typeface="Calibri" pitchFamily="34" charset="-120"/>
              </a:rPr>
              <a:t>Trend: </a:t>
            </a:r>
            <a:r>
              <a:rPr lang="en-US" sz="1600" dirty="0">
                <a:solidFill>
                  <a:srgbClr val="2D2D2D"/>
                </a:solidFill>
                <a:latin typeface="Calibri" pitchFamily="34" charset="0"/>
                <a:ea typeface="Calibri" pitchFamily="34" charset="-122"/>
                <a:cs typeface="Calibri" pitchFamily="34" charset="-120"/>
              </a:rPr>
              <a:t>Rising</a:t>
            </a:r>
            <a:endParaRPr lang="en-US" sz="1600" dirty="0"/>
          </a:p>
        </p:txBody>
      </p:sp>
      <p:sp>
        <p:nvSpPr>
          <p:cNvPr id="9" name="Shape 7"/>
          <p:cNvSpPr/>
          <p:nvPr/>
        </p:nvSpPr>
        <p:spPr>
          <a:xfrm>
            <a:off x="6217920" y="1097280"/>
            <a:ext cx="2697480" cy="4114800"/>
          </a:xfrm>
          <a:prstGeom prst="roundRect">
            <a:avLst>
              <a:gd name="adj" fmla="val 3390"/>
            </a:avLst>
          </a:prstGeom>
          <a:solidFill>
            <a:srgbClr val="D5DBE8"/>
          </a:solidFill>
          <a:ln/>
          <a:effectLst>
            <a:outerShdw blurRad="50800" dist="25400" dir="16200000" algn="bl" rotWithShape="0">
              <a:srgbClr val="DDDDDD">
                <a:alpha val="75000"/>
              </a:srgbClr>
            </a:outerShdw>
          </a:effectLst>
        </p:spPr>
        <p:txBody>
          <a:bodyPr/>
          <a:lstStyle/>
          <a:p>
            <a:endParaRPr lang="en-US"/>
          </a:p>
        </p:txBody>
      </p:sp>
      <p:sp>
        <p:nvSpPr>
          <p:cNvPr id="10" name="Text 8"/>
          <p:cNvSpPr/>
          <p:nvPr/>
        </p:nvSpPr>
        <p:spPr>
          <a:xfrm>
            <a:off x="6355080" y="1280160"/>
            <a:ext cx="2423160" cy="548640"/>
          </a:xfrm>
          <a:prstGeom prst="rect">
            <a:avLst/>
          </a:prstGeom>
          <a:noFill/>
          <a:ln/>
        </p:spPr>
        <p:txBody>
          <a:bodyPr wrap="square" rtlCol="0" anchor="ctr"/>
          <a:lstStyle/>
          <a:p>
            <a:pPr marL="0" indent="0" algn="ctr">
              <a:buNone/>
            </a:pPr>
            <a:r>
              <a:rPr lang="en-US" sz="1600" b="1" dirty="0">
                <a:solidFill>
                  <a:srgbClr val="2C5F2D"/>
                </a:solidFill>
                <a:latin typeface="Georgia" pitchFamily="34" charset="0"/>
                <a:ea typeface="Georgia" pitchFamily="34" charset="-122"/>
                <a:cs typeface="Georgia" pitchFamily="34" charset="-120"/>
              </a:rPr>
              <a:t>Rainbow Trout</a:t>
            </a:r>
            <a:endParaRPr lang="en-US" sz="1600" dirty="0"/>
          </a:p>
        </p:txBody>
      </p:sp>
      <p:sp>
        <p:nvSpPr>
          <p:cNvPr id="11" name="Text 9"/>
          <p:cNvSpPr/>
          <p:nvPr/>
        </p:nvSpPr>
        <p:spPr>
          <a:xfrm>
            <a:off x="6400800" y="2011680"/>
            <a:ext cx="2331720" cy="2743200"/>
          </a:xfrm>
          <a:prstGeom prst="rect">
            <a:avLst/>
          </a:prstGeom>
          <a:noFill/>
          <a:ln/>
        </p:spPr>
        <p:txBody>
          <a:bodyPr wrap="square" rtlCol="0" anchor="t"/>
          <a:lstStyle/>
          <a:p>
            <a:pPr marL="0" indent="0">
              <a:buNone/>
            </a:pPr>
            <a:r>
              <a:rPr lang="en-US" sz="1600" b="1" dirty="0">
                <a:solidFill>
                  <a:srgbClr val="555555"/>
                </a:solidFill>
                <a:latin typeface="Calibri" pitchFamily="34" charset="0"/>
                <a:ea typeface="Calibri" pitchFamily="34" charset="-122"/>
                <a:cs typeface="Calibri" pitchFamily="34" charset="-120"/>
              </a:rPr>
              <a:t>Status: </a:t>
            </a:r>
            <a:r>
              <a:rPr lang="en-US" sz="1600" dirty="0">
                <a:solidFill>
                  <a:srgbClr val="2D2D2D"/>
                </a:solidFill>
                <a:latin typeface="Calibri" pitchFamily="34" charset="0"/>
                <a:ea typeface="Calibri" pitchFamily="34" charset="-122"/>
                <a:cs typeface="Calibri" pitchFamily="34" charset="-120"/>
              </a:rPr>
              <a:t>Non-ESU Resident
</a:t>
            </a:r>
            <a:r>
              <a:rPr lang="en-US" sz="1600" b="1" dirty="0">
                <a:solidFill>
                  <a:srgbClr val="555555"/>
                </a:solidFill>
                <a:latin typeface="Calibri" pitchFamily="34" charset="0"/>
                <a:ea typeface="Calibri" pitchFamily="34" charset="-122"/>
                <a:cs typeface="Calibri" pitchFamily="34" charset="-120"/>
              </a:rPr>
              <a:t>Life Stages: </a:t>
            </a:r>
            <a:r>
              <a:rPr lang="en-US" sz="1600" dirty="0">
                <a:solidFill>
                  <a:srgbClr val="2D2D2D"/>
                </a:solidFill>
                <a:latin typeface="Calibri" pitchFamily="34" charset="0"/>
                <a:ea typeface="Calibri" pitchFamily="34" charset="-122"/>
                <a:cs typeface="Calibri" pitchFamily="34" charset="-120"/>
              </a:rPr>
              <a:t>All stages
</a:t>
            </a:r>
            <a:r>
              <a:rPr lang="en-US" sz="1600" b="1" dirty="0">
                <a:solidFill>
                  <a:srgbClr val="555555"/>
                </a:solidFill>
                <a:latin typeface="Calibri" pitchFamily="34" charset="0"/>
                <a:ea typeface="Calibri" pitchFamily="34" charset="-122"/>
                <a:cs typeface="Calibri" pitchFamily="34" charset="-120"/>
              </a:rPr>
              <a:t>Trend: </a:t>
            </a:r>
            <a:r>
              <a:rPr lang="en-US" sz="1600" dirty="0">
                <a:solidFill>
                  <a:srgbClr val="2D2D2D"/>
                </a:solidFill>
                <a:latin typeface="Calibri" pitchFamily="34" charset="0"/>
                <a:ea typeface="Calibri" pitchFamily="34" charset="-122"/>
                <a:cs typeface="Calibri" pitchFamily="34" charset="-120"/>
              </a:rPr>
              <a:t>--</a:t>
            </a:r>
            <a:endParaRPr lang="en-US" sz="1600" dirty="0"/>
          </a:p>
        </p:txBody>
      </p:sp>
      <p:sp>
        <p:nvSpPr>
          <p:cNvPr id="12" name="Shape 10"/>
          <p:cNvSpPr/>
          <p:nvPr/>
        </p:nvSpPr>
        <p:spPr>
          <a:xfrm>
            <a:off x="9098280" y="1097280"/>
            <a:ext cx="2697480" cy="4114800"/>
          </a:xfrm>
          <a:prstGeom prst="roundRect">
            <a:avLst>
              <a:gd name="adj" fmla="val 3390"/>
            </a:avLst>
          </a:prstGeom>
          <a:solidFill>
            <a:srgbClr val="E8D5E0"/>
          </a:solidFill>
          <a:ln/>
          <a:effectLst>
            <a:outerShdw blurRad="50800" dist="25400" dir="16200000" algn="bl" rotWithShape="0">
              <a:srgbClr val="DDDDDD">
                <a:alpha val="75000"/>
              </a:srgbClr>
            </a:outerShdw>
          </a:effectLst>
        </p:spPr>
        <p:txBody>
          <a:bodyPr/>
          <a:lstStyle/>
          <a:p>
            <a:endParaRPr lang="en-US"/>
          </a:p>
        </p:txBody>
      </p:sp>
      <p:sp>
        <p:nvSpPr>
          <p:cNvPr id="13" name="Text 11"/>
          <p:cNvSpPr/>
          <p:nvPr/>
        </p:nvSpPr>
        <p:spPr>
          <a:xfrm>
            <a:off x="9235440" y="1280160"/>
            <a:ext cx="2423160" cy="548640"/>
          </a:xfrm>
          <a:prstGeom prst="rect">
            <a:avLst/>
          </a:prstGeom>
          <a:noFill/>
          <a:ln/>
        </p:spPr>
        <p:txBody>
          <a:bodyPr wrap="square" rtlCol="0" anchor="ctr"/>
          <a:lstStyle/>
          <a:p>
            <a:pPr marL="0" indent="0" algn="ctr">
              <a:buNone/>
            </a:pPr>
            <a:r>
              <a:rPr lang="en-US" sz="1600" b="1" dirty="0">
                <a:solidFill>
                  <a:srgbClr val="2C5F2D"/>
                </a:solidFill>
                <a:latin typeface="Georgia" pitchFamily="34" charset="0"/>
                <a:ea typeface="Georgia" pitchFamily="34" charset="-122"/>
                <a:cs typeface="Georgia" pitchFamily="34" charset="-120"/>
              </a:rPr>
              <a:t>Cutthroat Trout</a:t>
            </a:r>
            <a:endParaRPr lang="en-US" sz="1600" dirty="0"/>
          </a:p>
        </p:txBody>
      </p:sp>
      <p:sp>
        <p:nvSpPr>
          <p:cNvPr id="14" name="Text 12"/>
          <p:cNvSpPr/>
          <p:nvPr/>
        </p:nvSpPr>
        <p:spPr>
          <a:xfrm>
            <a:off x="9281160" y="2011680"/>
            <a:ext cx="2331720" cy="2743200"/>
          </a:xfrm>
          <a:prstGeom prst="rect">
            <a:avLst/>
          </a:prstGeom>
          <a:noFill/>
          <a:ln/>
        </p:spPr>
        <p:txBody>
          <a:bodyPr wrap="square" rtlCol="0" anchor="t"/>
          <a:lstStyle/>
          <a:p>
            <a:pPr marL="0" indent="0">
              <a:buNone/>
            </a:pPr>
            <a:r>
              <a:rPr lang="en-US" sz="1600" b="1" dirty="0">
                <a:solidFill>
                  <a:srgbClr val="555555"/>
                </a:solidFill>
                <a:latin typeface="Calibri" pitchFamily="34" charset="0"/>
                <a:ea typeface="Calibri" pitchFamily="34" charset="-122"/>
                <a:cs typeface="Calibri" pitchFamily="34" charset="-120"/>
              </a:rPr>
              <a:t>Status: </a:t>
            </a:r>
            <a:r>
              <a:rPr lang="en-US" sz="1600" dirty="0">
                <a:solidFill>
                  <a:srgbClr val="2D2D2D"/>
                </a:solidFill>
                <a:latin typeface="Calibri" pitchFamily="34" charset="0"/>
                <a:ea typeface="Calibri" pitchFamily="34" charset="-122"/>
                <a:cs typeface="Calibri" pitchFamily="34" charset="-120"/>
              </a:rPr>
              <a:t>Non-ESU Resident
</a:t>
            </a:r>
            <a:r>
              <a:rPr lang="en-US" sz="1600" b="1" dirty="0">
                <a:solidFill>
                  <a:srgbClr val="555555"/>
                </a:solidFill>
                <a:latin typeface="Calibri" pitchFamily="34" charset="0"/>
                <a:ea typeface="Calibri" pitchFamily="34" charset="-122"/>
                <a:cs typeface="Calibri" pitchFamily="34" charset="-120"/>
              </a:rPr>
              <a:t>Life Stages: </a:t>
            </a:r>
            <a:r>
              <a:rPr lang="en-US" sz="1600" dirty="0">
                <a:solidFill>
                  <a:srgbClr val="2D2D2D"/>
                </a:solidFill>
                <a:latin typeface="Calibri" pitchFamily="34" charset="0"/>
                <a:ea typeface="Calibri" pitchFamily="34" charset="-122"/>
                <a:cs typeface="Calibri" pitchFamily="34" charset="-120"/>
              </a:rPr>
              <a:t>All stages
</a:t>
            </a:r>
            <a:r>
              <a:rPr lang="en-US" sz="1600" b="1" dirty="0">
                <a:solidFill>
                  <a:srgbClr val="555555"/>
                </a:solidFill>
                <a:latin typeface="Calibri" pitchFamily="34" charset="0"/>
                <a:ea typeface="Calibri" pitchFamily="34" charset="-122"/>
                <a:cs typeface="Calibri" pitchFamily="34" charset="-120"/>
              </a:rPr>
              <a:t>Trend: </a:t>
            </a:r>
            <a:r>
              <a:rPr lang="en-US" sz="1600" dirty="0">
                <a:solidFill>
                  <a:srgbClr val="2D2D2D"/>
                </a:solidFill>
                <a:latin typeface="Calibri" pitchFamily="34" charset="0"/>
                <a:ea typeface="Calibri" pitchFamily="34" charset="-122"/>
                <a:cs typeface="Calibri" pitchFamily="34" charset="-120"/>
              </a:rPr>
              <a:t>--</a:t>
            </a:r>
            <a:endParaRPr lang="en-US" sz="1600" dirty="0"/>
          </a:p>
        </p:txBody>
      </p:sp>
      <p:sp>
        <p:nvSpPr>
          <p:cNvPr id="15" name="Text 13"/>
          <p:cNvSpPr/>
          <p:nvPr/>
        </p:nvSpPr>
        <p:spPr>
          <a:xfrm>
            <a:off x="457200" y="6263640"/>
            <a:ext cx="11274552" cy="365760"/>
          </a:xfrm>
          <a:prstGeom prst="rect">
            <a:avLst/>
          </a:prstGeom>
          <a:noFill/>
          <a:ln/>
        </p:spPr>
        <p:txBody>
          <a:bodyPr wrap="square" rtlCol="0" anchor="b"/>
          <a:lstStyle/>
          <a:p>
            <a:pPr marL="0" indent="0" algn="l">
              <a:buNone/>
            </a:pPr>
            <a:r>
              <a:rPr lang="en-US" sz="2000" i="1" dirty="0">
                <a:solidFill>
                  <a:srgbClr val="6B8E6B"/>
                </a:solidFill>
                <a:latin typeface="Calibri" pitchFamily="34" charset="0"/>
                <a:ea typeface="Calibri" pitchFamily="34" charset="-122"/>
                <a:cs typeface="Calibri" pitchFamily="34" charset="-120"/>
              </a:rPr>
              <a:t>CC #1: Yakama Nation coho releases in Iron Creek benefit from restored habitat</a:t>
            </a:r>
            <a:endParaRPr lang="en-US" sz="2000" dirty="0"/>
          </a:p>
        </p:txBody>
      </p:sp>
      <p:sp>
        <p:nvSpPr>
          <p:cNvPr id="16" name="Text 14"/>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8</a:t>
            </a:r>
            <a:endParaRPr lang="en-US" sz="900" dirty="0"/>
          </a:p>
        </p:txBody>
      </p:sp>
      <p:pic>
        <p:nvPicPr>
          <p:cNvPr id="18" name="Picture 17">
            <a:extLst>
              <a:ext uri="{FF2B5EF4-FFF2-40B4-BE49-F238E27FC236}">
                <a16:creationId xmlns:a16="http://schemas.microsoft.com/office/drawing/2014/main" id="{EF489777-789A-B582-72B1-DD6D5813AC34}"/>
              </a:ext>
            </a:extLst>
          </p:cNvPr>
          <p:cNvPicPr>
            <a:picLocks noChangeAspect="1"/>
          </p:cNvPicPr>
          <p:nvPr/>
        </p:nvPicPr>
        <p:blipFill>
          <a:blip r:embed="rId3"/>
          <a:stretch>
            <a:fillRect/>
          </a:stretch>
        </p:blipFill>
        <p:spPr>
          <a:xfrm>
            <a:off x="457201" y="3930732"/>
            <a:ext cx="2697480" cy="1786027"/>
          </a:xfrm>
          <a:prstGeom prst="rect">
            <a:avLst/>
          </a:prstGeom>
        </p:spPr>
      </p:pic>
      <p:pic>
        <p:nvPicPr>
          <p:cNvPr id="20" name="Picture 19">
            <a:extLst>
              <a:ext uri="{FF2B5EF4-FFF2-40B4-BE49-F238E27FC236}">
                <a16:creationId xmlns:a16="http://schemas.microsoft.com/office/drawing/2014/main" id="{66306459-C166-4997-0B8A-D2F06EE9FEDB}"/>
              </a:ext>
            </a:extLst>
          </p:cNvPr>
          <p:cNvPicPr>
            <a:picLocks noChangeAspect="1"/>
          </p:cNvPicPr>
          <p:nvPr/>
        </p:nvPicPr>
        <p:blipFill>
          <a:blip r:embed="rId4"/>
          <a:srcRect b="12603"/>
          <a:stretch>
            <a:fillRect/>
          </a:stretch>
        </p:blipFill>
        <p:spPr>
          <a:xfrm>
            <a:off x="3360241" y="3948617"/>
            <a:ext cx="2697480" cy="1768142"/>
          </a:xfrm>
          <a:prstGeom prst="rect">
            <a:avLst/>
          </a:prstGeom>
        </p:spPr>
      </p:pic>
      <p:pic>
        <p:nvPicPr>
          <p:cNvPr id="22" name="Picture 21">
            <a:extLst>
              <a:ext uri="{FF2B5EF4-FFF2-40B4-BE49-F238E27FC236}">
                <a16:creationId xmlns:a16="http://schemas.microsoft.com/office/drawing/2014/main" id="{27806B35-90BE-1327-060C-A150A384FACA}"/>
              </a:ext>
            </a:extLst>
          </p:cNvPr>
          <p:cNvPicPr>
            <a:picLocks noChangeAspect="1"/>
          </p:cNvPicPr>
          <p:nvPr/>
        </p:nvPicPr>
        <p:blipFill>
          <a:blip r:embed="rId5"/>
          <a:srcRect l="22280" t="12809" r="1726" b="16824"/>
          <a:stretch>
            <a:fillRect/>
          </a:stretch>
        </p:blipFill>
        <p:spPr>
          <a:xfrm>
            <a:off x="6217920" y="3843472"/>
            <a:ext cx="2697480" cy="1873288"/>
          </a:xfrm>
          <a:prstGeom prst="rect">
            <a:avLst/>
          </a:prstGeom>
        </p:spPr>
      </p:pic>
      <p:pic>
        <p:nvPicPr>
          <p:cNvPr id="24" name="Picture 23">
            <a:extLst>
              <a:ext uri="{FF2B5EF4-FFF2-40B4-BE49-F238E27FC236}">
                <a16:creationId xmlns:a16="http://schemas.microsoft.com/office/drawing/2014/main" id="{2122A1D8-E99E-48D2-DB18-F89501F1CDCF}"/>
              </a:ext>
            </a:extLst>
          </p:cNvPr>
          <p:cNvPicPr>
            <a:picLocks noChangeAspect="1"/>
          </p:cNvPicPr>
          <p:nvPr/>
        </p:nvPicPr>
        <p:blipFill>
          <a:blip r:embed="rId6"/>
          <a:srcRect l="21560" t="19368" r="13344" b="10327"/>
          <a:stretch>
            <a:fillRect/>
          </a:stretch>
        </p:blipFill>
        <p:spPr>
          <a:xfrm rot="16200000">
            <a:off x="9510378" y="3431375"/>
            <a:ext cx="1873287" cy="269748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5F5F5"/>
        </a:solidFill>
        <a:effectLst/>
      </p:bgPr>
    </p:bg>
    <p:spTree>
      <p:nvGrpSpPr>
        <p:cNvPr id="1" name=""/>
        <p:cNvGrpSpPr/>
        <p:nvPr/>
      </p:nvGrpSpPr>
      <p:grpSpPr>
        <a:xfrm>
          <a:off x="0" y="0"/>
          <a:ext cx="0" cy="0"/>
          <a:chOff x="0" y="0"/>
          <a:chExt cx="0" cy="0"/>
        </a:xfrm>
      </p:grpSpPr>
      <p:sp>
        <p:nvSpPr>
          <p:cNvPr id="2" name="Text 0"/>
          <p:cNvSpPr/>
          <p:nvPr/>
        </p:nvSpPr>
        <p:spPr>
          <a:xfrm>
            <a:off x="457200" y="182880"/>
            <a:ext cx="11274552" cy="640080"/>
          </a:xfrm>
          <a:prstGeom prst="rect">
            <a:avLst/>
          </a:prstGeom>
          <a:noFill/>
          <a:ln/>
        </p:spPr>
        <p:txBody>
          <a:bodyPr wrap="square" rtlCol="0" anchor="ctr"/>
          <a:lstStyle/>
          <a:p>
            <a:pPr marL="0" indent="0" algn="l">
              <a:buNone/>
            </a:pPr>
            <a:r>
              <a:rPr lang="en-US" sz="2800" b="1" dirty="0">
                <a:solidFill>
                  <a:srgbClr val="2C5F2D"/>
                </a:solidFill>
                <a:latin typeface="Georgia" pitchFamily="34" charset="0"/>
                <a:ea typeface="Georgia" pitchFamily="34" charset="-122"/>
                <a:cs typeface="Georgia" pitchFamily="34" charset="-120"/>
              </a:rPr>
              <a:t>Key limiting factors for salmonids in Iron Creek</a:t>
            </a:r>
            <a:endParaRPr lang="en-US" sz="2800" dirty="0"/>
          </a:p>
        </p:txBody>
      </p:sp>
      <p:pic>
        <p:nvPicPr>
          <p:cNvPr id="3" name="Image 0" descr="C:\Users\wasse\Documents\Becca\Iron Creek Wood Replenishment\Photos\IMG_4365.JPG"/>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rcRect/>
          <a:stretch/>
        </p:blipFill>
        <p:spPr>
          <a:xfrm>
            <a:off x="457200" y="1005840"/>
            <a:ext cx="5029200" cy="5029200"/>
          </a:xfrm>
          <a:prstGeom prst="rect">
            <a:avLst/>
          </a:prstGeom>
        </p:spPr>
      </p:pic>
      <p:sp>
        <p:nvSpPr>
          <p:cNvPr id="4" name="Text 1"/>
          <p:cNvSpPr/>
          <p:nvPr/>
        </p:nvSpPr>
        <p:spPr>
          <a:xfrm>
            <a:off x="5760720" y="1188720"/>
            <a:ext cx="5943600" cy="4572000"/>
          </a:xfrm>
          <a:prstGeom prst="rect">
            <a:avLst/>
          </a:prstGeom>
          <a:noFill/>
          <a:ln/>
        </p:spPr>
        <p:txBody>
          <a:bodyPr wrap="square" rtlCol="0" anchor="t"/>
          <a:lstStyle/>
          <a:p>
            <a:pPr marL="342900" indent="-342900">
              <a:spcAft>
                <a:spcPts val="12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Limited spawning habitat due to lack of gravel sorting</a:t>
            </a:r>
            <a:endParaRPr lang="en-US" sz="2400" dirty="0"/>
          </a:p>
          <a:p>
            <a:pPr marL="342900" indent="-342900">
              <a:spcAft>
                <a:spcPts val="12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Elevated water temperatures from reduced shade and complexity</a:t>
            </a:r>
            <a:endParaRPr lang="en-US" sz="2400" dirty="0"/>
          </a:p>
          <a:p>
            <a:pPr marL="342900" indent="-342900">
              <a:spcAft>
                <a:spcPts val="12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Egg and alevin scour during high flows</a:t>
            </a:r>
            <a:endParaRPr lang="en-US" sz="2400" dirty="0"/>
          </a:p>
          <a:p>
            <a:pPr marL="342900" indent="-342900">
              <a:spcAft>
                <a:spcPts val="12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Constrained, ditched channels disconnect floodplains</a:t>
            </a:r>
            <a:endParaRPr lang="en-US" sz="2400" dirty="0"/>
          </a:p>
          <a:p>
            <a:pPr marL="342900" indent="-342900">
              <a:spcAft>
                <a:spcPts val="12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Reduced habitat complexity = fewer pools, less cover</a:t>
            </a:r>
            <a:endParaRPr lang="en-US" sz="2400" dirty="0"/>
          </a:p>
          <a:p>
            <a:pPr marL="342900" indent="-342900">
              <a:spcAft>
                <a:spcPts val="1200"/>
              </a:spcAft>
              <a:buFont typeface="Arial" panose="020B0604020202020204" pitchFamily="34" charset="0"/>
              <a:buChar char="•"/>
            </a:pPr>
            <a:r>
              <a:rPr lang="en-US" sz="2400" dirty="0">
                <a:solidFill>
                  <a:srgbClr val="2D2D2D"/>
                </a:solidFill>
                <a:latin typeface="Calibri" pitchFamily="34" charset="0"/>
                <a:ea typeface="Calibri" pitchFamily="34" charset="-122"/>
                <a:cs typeface="Calibri" pitchFamily="34" charset="-120"/>
              </a:rPr>
              <a:t>Low macroinvertebrate productivity from lack of wood</a:t>
            </a:r>
            <a:endParaRPr lang="en-US" sz="2400" dirty="0"/>
          </a:p>
        </p:txBody>
      </p:sp>
      <p:sp>
        <p:nvSpPr>
          <p:cNvPr id="5" name="Text 2"/>
          <p:cNvSpPr/>
          <p:nvPr/>
        </p:nvSpPr>
        <p:spPr>
          <a:xfrm>
            <a:off x="11430000" y="6446520"/>
            <a:ext cx="457200" cy="274320"/>
          </a:xfrm>
          <a:prstGeom prst="rect">
            <a:avLst/>
          </a:prstGeom>
          <a:noFill/>
          <a:ln/>
        </p:spPr>
        <p:txBody>
          <a:bodyPr wrap="square" rtlCol="0" anchor="ctr"/>
          <a:lstStyle/>
          <a:p>
            <a:pPr marL="0" indent="0" algn="r">
              <a:buNone/>
            </a:pPr>
            <a:r>
              <a:rPr lang="en-US" sz="900" dirty="0">
                <a:solidFill>
                  <a:srgbClr val="999999"/>
                </a:solidFill>
                <a:latin typeface="Calibri" pitchFamily="34" charset="0"/>
                <a:ea typeface="Calibri" pitchFamily="34" charset="-122"/>
                <a:cs typeface="Calibri" pitchFamily="34" charset="-120"/>
              </a:rPr>
              <a:t>9</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TotalTime>
  <Words>2962</Words>
  <Application>Microsoft Office PowerPoint</Application>
  <PresentationFormat>Widescreen</PresentationFormat>
  <Paragraphs>192</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Iron Creek Wood Replenishment - SRFB Sponsor Presentation</dc:subject>
  <dc:creator>Mid-Columbia Fisheries Enhancement Group</dc:creator>
  <cp:lastModifiedBy>Rebecca Wassell</cp:lastModifiedBy>
  <cp:revision>3</cp:revision>
  <dcterms:created xsi:type="dcterms:W3CDTF">2026-04-14T02:44:57Z</dcterms:created>
  <dcterms:modified xsi:type="dcterms:W3CDTF">2026-04-14T15:45:43Z</dcterms:modified>
</cp:coreProperties>
</file>