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1863" r:id="rId4"/>
    <p:sldId id="294" r:id="rId5"/>
    <p:sldId id="1871" r:id="rId6"/>
    <p:sldId id="1886" r:id="rId7"/>
    <p:sldId id="311" r:id="rId8"/>
    <p:sldId id="1862" r:id="rId9"/>
    <p:sldId id="1865" r:id="rId10"/>
    <p:sldId id="1867" r:id="rId11"/>
    <p:sldId id="306" r:id="rId12"/>
    <p:sldId id="1882" r:id="rId13"/>
    <p:sldId id="1887" r:id="rId14"/>
    <p:sldId id="1864" r:id="rId15"/>
    <p:sldId id="1873" r:id="rId16"/>
    <p:sldId id="1888" r:id="rId17"/>
    <p:sldId id="1883" r:id="rId18"/>
    <p:sldId id="1874" r:id="rId19"/>
    <p:sldId id="18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15" autoAdjust="0"/>
  </p:normalViewPr>
  <p:slideViewPr>
    <p:cSldViewPr snapToGrid="0">
      <p:cViewPr varScale="1">
        <p:scale>
          <a:sx n="97" d="100"/>
          <a:sy n="97" d="100"/>
        </p:scale>
        <p:origin x="11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6415F-9BC4-4C68-9FE8-EDBB99250802}"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3DB23F-EC50-4405-A869-4028843936B1}" type="slidenum">
              <a:rPr lang="en-US" smtClean="0"/>
              <a:t>‹#›</a:t>
            </a:fld>
            <a:endParaRPr lang="en-US"/>
          </a:p>
        </p:txBody>
      </p:sp>
    </p:spTree>
    <p:extLst>
      <p:ext uri="{BB962C8B-B14F-4D97-AF65-F5344CB8AC3E}">
        <p14:creationId xmlns:p14="http://schemas.microsoft.com/office/powerpoint/2010/main" val="42436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Arden and Kat both introduce themselves</a:t>
            </a:r>
          </a:p>
        </p:txBody>
      </p:sp>
      <p:sp>
        <p:nvSpPr>
          <p:cNvPr id="4" name="Slide Number Placeholder 3"/>
          <p:cNvSpPr>
            <a:spLocks noGrp="1"/>
          </p:cNvSpPr>
          <p:nvPr>
            <p:ph type="sldNum" sz="quarter" idx="5"/>
          </p:nvPr>
        </p:nvSpPr>
        <p:spPr/>
        <p:txBody>
          <a:bodyPr/>
          <a:lstStyle/>
          <a:p>
            <a:fld id="{413DB23F-EC50-4405-A869-4028843936B1}" type="slidenum">
              <a:rPr lang="en-US" smtClean="0"/>
              <a:t>1</a:t>
            </a:fld>
            <a:endParaRPr lang="en-US"/>
          </a:p>
        </p:txBody>
      </p:sp>
    </p:spTree>
    <p:extLst>
      <p:ext uri="{BB962C8B-B14F-4D97-AF65-F5344CB8AC3E}">
        <p14:creationId xmlns:p14="http://schemas.microsoft.com/office/powerpoint/2010/main" val="3412635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ARDEN The creation of multi-threaded conditions is also supported by the geomorphology analysis, which suggests that the system is capable of supporting multiple side-channel features without detrimental impacts to  overall channel competence or sediment transport dynamics. </a:t>
            </a:r>
          </a:p>
          <a:p>
            <a:r>
              <a:rPr lang="en-US" dirty="0"/>
              <a:t>In the southern portion of the site, </a:t>
            </a:r>
          </a:p>
          <a:p>
            <a:r>
              <a:rPr lang="en-US" dirty="0"/>
              <a:t>they are anticipated to interact with groundwater-fed zones identified through site observations and </a:t>
            </a:r>
          </a:p>
          <a:p>
            <a:r>
              <a:rPr lang="en-US" dirty="0"/>
              <a:t>groundwater monitoring station data. Flow sourced from surface and ground water contributions </a:t>
            </a:r>
          </a:p>
          <a:p>
            <a:r>
              <a:rPr lang="en-US" dirty="0"/>
              <a:t>will create resilient, cool-water habitats that can serve as thermal refugia for salmonids during </a:t>
            </a:r>
          </a:p>
          <a:p>
            <a:r>
              <a:rPr lang="en-US" dirty="0"/>
              <a:t>summer months. Enhanced side-channel networks will also promote cottonwood recruitment. </a:t>
            </a:r>
          </a:p>
          <a:p>
            <a:r>
              <a:rPr lang="en-US" dirty="0"/>
              <a:t>Numerous culverts identified in the design drawings will be removed to restore natural hydrologic </a:t>
            </a:r>
          </a:p>
          <a:p>
            <a:r>
              <a:rPr lang="en-US" dirty="0"/>
              <a:t>connectivity across the site, reducing flow constrictions and improving aquatic organism passage.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37A73-3A4C-4207-A9D8-BBA9A879A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594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A2428-D8A3-A3B6-8FB7-E01E1B53D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883B7-D91D-66DD-D23B-14E9C15C9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3F1C7-E044-9C94-BF93-6B60D2162E94}"/>
              </a:ext>
            </a:extLst>
          </p:cNvPr>
          <p:cNvSpPr>
            <a:spLocks noGrp="1"/>
          </p:cNvSpPr>
          <p:nvPr>
            <p:ph type="body" idx="1"/>
          </p:nvPr>
        </p:nvSpPr>
        <p:spPr/>
        <p:txBody>
          <a:bodyPr/>
          <a:lstStyle/>
          <a:p>
            <a:r>
              <a:rPr lang="en-US" dirty="0"/>
              <a:t>KAT. </a:t>
            </a:r>
          </a:p>
          <a:p>
            <a:r>
              <a:rPr lang="en-US" dirty="0"/>
              <a:t>Riparian is integrally related to overall floodplain connection design</a:t>
            </a:r>
          </a:p>
          <a:p>
            <a:r>
              <a:rPr lang="en-US" dirty="0"/>
              <a:t>Riparian forest hydrologic requirements related to groundwater depth and inundation duration are informing design.</a:t>
            </a:r>
          </a:p>
          <a:p>
            <a:endParaRPr lang="en-US" dirty="0"/>
          </a:p>
          <a:p>
            <a:r>
              <a:rPr lang="en-US" dirty="0"/>
              <a:t>Riparian restoration will </a:t>
            </a:r>
          </a:p>
          <a:p>
            <a:pPr marL="0"/>
            <a:r>
              <a:rPr lang="en-US" sz="2000" dirty="0"/>
              <a:t>Provide long-term source of roughness and shade reconnected and new side channels</a:t>
            </a:r>
          </a:p>
          <a:p>
            <a:pPr marL="0"/>
            <a:r>
              <a:rPr lang="en-US" sz="2000" dirty="0"/>
              <a:t>Create wide riparian buffer</a:t>
            </a:r>
          </a:p>
          <a:p>
            <a:pPr marL="457200" lvl="1"/>
            <a:r>
              <a:rPr lang="en-US" sz="2000" dirty="0"/>
              <a:t>Average 1400 ft width from Yakima River</a:t>
            </a:r>
          </a:p>
          <a:p>
            <a:pPr marL="0"/>
            <a:r>
              <a:rPr lang="en-US" sz="2000" dirty="0"/>
              <a:t>Targeting key elevations</a:t>
            </a:r>
          </a:p>
          <a:p>
            <a:pPr marL="457200" lvl="1"/>
            <a:r>
              <a:rPr lang="en-US" sz="2000" dirty="0"/>
              <a:t>Allow plants to access groundwater</a:t>
            </a:r>
          </a:p>
          <a:p>
            <a:pPr marL="457200" lvl="1"/>
            <a:r>
              <a:rPr lang="en-US" sz="2000" dirty="0"/>
              <a:t>Increase likelihood of regeneration in years with adequately high and well-timed spring freshet</a:t>
            </a:r>
          </a:p>
          <a:p>
            <a:pPr marL="0"/>
            <a:r>
              <a:rPr lang="en-US" sz="2000" dirty="0"/>
              <a:t>Diverse planting methods based on </a:t>
            </a:r>
          </a:p>
          <a:p>
            <a:pPr marL="457200" lvl="1"/>
            <a:r>
              <a:rPr lang="en-US" sz="2000" dirty="0"/>
              <a:t>soil moisture, </a:t>
            </a:r>
          </a:p>
          <a:p>
            <a:pPr marL="457200" lvl="1"/>
            <a:r>
              <a:rPr lang="en-US" sz="2000" dirty="0"/>
              <a:t>inundation frequency and duration, </a:t>
            </a:r>
          </a:p>
          <a:p>
            <a:pPr marL="457200" lvl="1"/>
            <a:r>
              <a:rPr lang="en-US" sz="2000" dirty="0"/>
              <a:t>likelihood of success and </a:t>
            </a:r>
          </a:p>
          <a:p>
            <a:pPr marL="457200" lvl="1"/>
            <a:r>
              <a:rPr lang="en-US" sz="2000" dirty="0"/>
              <a:t>cost.</a:t>
            </a:r>
          </a:p>
          <a:p>
            <a:pPr marL="0"/>
            <a:r>
              <a:rPr lang="en-US" sz="2000" dirty="0"/>
              <a:t>Phasing 147 total riparian acres</a:t>
            </a:r>
          </a:p>
          <a:p>
            <a:pPr marL="457200" lvl="1"/>
            <a:r>
              <a:rPr lang="en-US" sz="2000" dirty="0"/>
              <a:t>2020-2026 – 42 acres planted</a:t>
            </a:r>
          </a:p>
          <a:p>
            <a:pPr marL="457200" lvl="1"/>
            <a:r>
              <a:rPr lang="en-US" sz="2000" dirty="0"/>
              <a:t>2028-2029 -- 105 riparian acres to initiate riparian revegetation</a:t>
            </a:r>
          </a:p>
          <a:p>
            <a:pPr lvl="0"/>
            <a:r>
              <a:rPr lang="en-US" sz="1200" kern="1200" dirty="0">
                <a:solidFill>
                  <a:schemeClr val="tx1"/>
                </a:solidFill>
                <a:effectLst/>
                <a:latin typeface="+mn-lt"/>
                <a:ea typeface="+mn-ea"/>
                <a:cs typeface="+mn-cs"/>
              </a:rPr>
              <a:t>Short-term 3-yr stewardship to establishment</a:t>
            </a:r>
          </a:p>
          <a:p>
            <a:pPr lvl="1"/>
            <a:r>
              <a:rPr lang="en-US" sz="1200" kern="1200" dirty="0">
                <a:solidFill>
                  <a:schemeClr val="tx1"/>
                </a:solidFill>
                <a:effectLst/>
                <a:latin typeface="+mn-lt"/>
                <a:ea typeface="+mn-ea"/>
                <a:cs typeface="+mn-cs"/>
              </a:rPr>
              <a:t>Temporary Weed mgmt., herbivory-deterrent fencing and irrigation</a:t>
            </a:r>
          </a:p>
          <a:p>
            <a:pPr lvl="1"/>
            <a:r>
              <a:rPr lang="en-US" sz="1200" kern="1200" dirty="0">
                <a:solidFill>
                  <a:schemeClr val="tx1"/>
                </a:solidFill>
                <a:effectLst/>
                <a:latin typeface="+mn-lt"/>
                <a:ea typeface="+mn-ea"/>
                <a:cs typeface="+mn-cs"/>
              </a:rPr>
              <a:t>Until plants are above browse &amp; competition height, and roots can access groundwater &gt;3 ft depth</a:t>
            </a:r>
            <a:endParaRPr lang="en-US" dirty="0"/>
          </a:p>
          <a:p>
            <a:pPr marL="457200" lvl="1"/>
            <a:endParaRPr lang="en-US" sz="2000" dirty="0"/>
          </a:p>
          <a:p>
            <a:endParaRPr lang="en-US" dirty="0"/>
          </a:p>
        </p:txBody>
      </p:sp>
      <p:sp>
        <p:nvSpPr>
          <p:cNvPr id="4" name="Slide Number Placeholder 3">
            <a:extLst>
              <a:ext uri="{FF2B5EF4-FFF2-40B4-BE49-F238E27FC236}">
                <a16:creationId xmlns:a16="http://schemas.microsoft.com/office/drawing/2014/main" id="{955DAF9C-D89F-8893-CDFB-330E229E13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37A73-3A4C-4207-A9D8-BBA9A879A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769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BBC5B-72E2-7FAB-BC7A-09525EAEE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14921-66F5-88F5-FF85-E0A4FF8B4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45AF7-527B-DDD3-9A77-C4BF3894567A}"/>
              </a:ext>
            </a:extLst>
          </p:cNvPr>
          <p:cNvSpPr>
            <a:spLocks noGrp="1"/>
          </p:cNvSpPr>
          <p:nvPr>
            <p:ph type="body" idx="1"/>
          </p:nvPr>
        </p:nvSpPr>
        <p:spPr/>
        <p:txBody>
          <a:bodyPr/>
          <a:lstStyle/>
          <a:p>
            <a:r>
              <a:rPr lang="en-US" dirty="0"/>
              <a:t>ARDEN: In addition to floodplain disconnection, several process-based limiting factors affect salmonid productivity in the project reach. Legacy gravel mining pits contribute to elevated water temperatures, increased predation risk from warm-water species, and fish stranding, while also functioning as sediment sinks that reduce downstream gravel recruitment and channel complexity. Altered flow regimes associated with reservoir operations and irrigation deliveries create non-normative high summer flows and reduced overbank flooding, limiting access to off-channel rearing habitat and increasing risks to juvenile life stages. The loss of large wood recruitment and degraded riparian conditions further reduce habitat complexity, cover, and thermal regulation. These factors collectively constrain key life stages, particularly juvenile rearing and overwintering, as well as spawning and incubation for species including steelhead, spring Chinook, and coho, while limiting access to cold-water refugia critical for bull trout and migratory sockeye.</a:t>
            </a:r>
          </a:p>
        </p:txBody>
      </p:sp>
      <p:sp>
        <p:nvSpPr>
          <p:cNvPr id="4" name="Slide Number Placeholder 3">
            <a:extLst>
              <a:ext uri="{FF2B5EF4-FFF2-40B4-BE49-F238E27FC236}">
                <a16:creationId xmlns:a16="http://schemas.microsoft.com/office/drawing/2014/main" id="{A5E4FE35-E116-B482-8BA4-5D12781F2C9C}"/>
              </a:ext>
            </a:extLst>
          </p:cNvPr>
          <p:cNvSpPr>
            <a:spLocks noGrp="1"/>
          </p:cNvSpPr>
          <p:nvPr>
            <p:ph type="sldNum" sz="quarter" idx="5"/>
          </p:nvPr>
        </p:nvSpPr>
        <p:spPr/>
        <p:txBody>
          <a:bodyPr/>
          <a:lstStyle/>
          <a:p>
            <a:fld id="{413DB23F-EC50-4405-A869-4028843936B1}" type="slidenum">
              <a:rPr lang="en-US" smtClean="0"/>
              <a:t>12</a:t>
            </a:fld>
            <a:endParaRPr lang="en-US"/>
          </a:p>
        </p:txBody>
      </p:sp>
    </p:spTree>
    <p:extLst>
      <p:ext uri="{BB962C8B-B14F-4D97-AF65-F5344CB8AC3E}">
        <p14:creationId xmlns:p14="http://schemas.microsoft.com/office/powerpoint/2010/main" val="189169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The Ringer Restoration Area is the lower section of the Kittitas Reach, located just upstream of the Yakima Canyon.  Our proposal implements several priority actions, including:</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Upper Yakima Action #12: Reduce confinement of Upper Yakima River</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Upper Yakima Action #13: Protect and restore floodplain, riparian, and in-channel habitats in the Kittitas Reach</a:t>
            </a:r>
          </a:p>
          <a:p>
            <a:pPr marL="171450" indent="-171450">
              <a:buFont typeface="Arial" panose="020B0604020202020204" pitchFamily="34" charset="0"/>
              <a:buChar char="•"/>
            </a:pPr>
            <a:r>
              <a:rPr lang="en-US" b="0" i="0" dirty="0" err="1">
                <a:solidFill>
                  <a:srgbClr val="000000"/>
                </a:solidFill>
                <a:effectLst/>
                <a:latin typeface="Times New Roman" panose="02020603050405020304" pitchFamily="18" charset="0"/>
              </a:rPr>
              <a:t>Basinwide</a:t>
            </a:r>
            <a:r>
              <a:rPr lang="en-US" b="0" i="0" dirty="0">
                <a:solidFill>
                  <a:srgbClr val="000000"/>
                </a:solidFill>
                <a:effectLst/>
                <a:latin typeface="Times New Roman" panose="02020603050405020304" pitchFamily="18" charset="0"/>
              </a:rPr>
              <a:t> Action #12: Improve recruitment of cottonwoods</a:t>
            </a:r>
          </a:p>
          <a:p>
            <a:pPr marL="171450" indent="-171450">
              <a:buFont typeface="Arial" panose="020B0604020202020204" pitchFamily="34" charset="0"/>
              <a:buChar char="•"/>
            </a:pPr>
            <a:endParaRPr lang="en-US" b="0" i="0" dirty="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SRFB Focused project No. 21: </a:t>
            </a:r>
            <a:r>
              <a:rPr lang="en-US" dirty="0"/>
              <a:t>Upper Yakima Floodplain &amp; Side Channel Restoration Dike setbacks and other projects that increase connectivity between the channel and its floodplain or between the channel and existing off-channel habitat. Does not include digging artificial channels or the installation of large woody debris that does not significantly reconnect specific side channels as demonstrated in the proposal</a:t>
            </a:r>
            <a:endParaRPr lang="en-US" b="0" i="0" dirty="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dirty="0">
              <a:highlight>
                <a:srgbClr val="FFFF00"/>
              </a:highlight>
            </a:endParaRPr>
          </a:p>
        </p:txBody>
      </p:sp>
      <p:sp>
        <p:nvSpPr>
          <p:cNvPr id="4" name="Slide Number Placeholder 3"/>
          <p:cNvSpPr>
            <a:spLocks noGrp="1"/>
          </p:cNvSpPr>
          <p:nvPr>
            <p:ph type="sldNum" sz="quarter" idx="5"/>
          </p:nvPr>
        </p:nvSpPr>
        <p:spPr/>
        <p:txBody>
          <a:bodyPr/>
          <a:lstStyle/>
          <a:p>
            <a:fld id="{57B37A73-3A4C-4207-A9D8-BBA9A879A43B}" type="slidenum">
              <a:rPr lang="en-US" smtClean="0"/>
              <a:t>13</a:t>
            </a:fld>
            <a:endParaRPr lang="en-US"/>
          </a:p>
        </p:txBody>
      </p:sp>
    </p:spTree>
    <p:extLst>
      <p:ext uri="{BB962C8B-B14F-4D97-AF65-F5344CB8AC3E}">
        <p14:creationId xmlns:p14="http://schemas.microsoft.com/office/powerpoint/2010/main" val="422946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ARDEN</a:t>
            </a:r>
          </a:p>
          <a:p>
            <a:r>
              <a:rPr lang="en-US" dirty="0"/>
              <a:t>A significant design revision moving from conceptual to 30 percent was to advance a disconnected oxbow feature in the lower 3 cells of Hansen Pits, with the goal if mimicking historical fluvial processes.  During the 60 percent design stage, the challenges with this approach are apparent.</a:t>
            </a:r>
          </a:p>
        </p:txBody>
      </p:sp>
      <p:sp>
        <p:nvSpPr>
          <p:cNvPr id="4" name="Slide Number Placeholder 3"/>
          <p:cNvSpPr>
            <a:spLocks noGrp="1"/>
          </p:cNvSpPr>
          <p:nvPr>
            <p:ph type="sldNum" sz="quarter" idx="5"/>
          </p:nvPr>
        </p:nvSpPr>
        <p:spPr/>
        <p:txBody>
          <a:bodyPr/>
          <a:lstStyle/>
          <a:p>
            <a:fld id="{413DB23F-EC50-4405-A869-4028843936B1}" type="slidenum">
              <a:rPr lang="en-US" smtClean="0"/>
              <a:t>14</a:t>
            </a:fld>
            <a:endParaRPr lang="en-US"/>
          </a:p>
        </p:txBody>
      </p:sp>
    </p:spTree>
    <p:extLst>
      <p:ext uri="{BB962C8B-B14F-4D97-AF65-F5344CB8AC3E}">
        <p14:creationId xmlns:p14="http://schemas.microsoft.com/office/powerpoint/2010/main" val="179113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a:t>
            </a:r>
          </a:p>
        </p:txBody>
      </p:sp>
      <p:sp>
        <p:nvSpPr>
          <p:cNvPr id="4" name="Slide Number Placeholder 3"/>
          <p:cNvSpPr>
            <a:spLocks noGrp="1"/>
          </p:cNvSpPr>
          <p:nvPr>
            <p:ph type="sldNum" sz="quarter" idx="5"/>
          </p:nvPr>
        </p:nvSpPr>
        <p:spPr/>
        <p:txBody>
          <a:bodyPr/>
          <a:lstStyle/>
          <a:p>
            <a:fld id="{413DB23F-EC50-4405-A869-4028843936B1}" type="slidenum">
              <a:rPr lang="en-US" smtClean="0"/>
              <a:t>16</a:t>
            </a:fld>
            <a:endParaRPr lang="en-US"/>
          </a:p>
        </p:txBody>
      </p:sp>
    </p:spTree>
    <p:extLst>
      <p:ext uri="{BB962C8B-B14F-4D97-AF65-F5344CB8AC3E}">
        <p14:creationId xmlns:p14="http://schemas.microsoft.com/office/powerpoint/2010/main" val="230412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a:t>
            </a:r>
          </a:p>
        </p:txBody>
      </p:sp>
      <p:sp>
        <p:nvSpPr>
          <p:cNvPr id="4" name="Slide Number Placeholder 3"/>
          <p:cNvSpPr>
            <a:spLocks noGrp="1"/>
          </p:cNvSpPr>
          <p:nvPr>
            <p:ph type="sldNum" sz="quarter" idx="5"/>
          </p:nvPr>
        </p:nvSpPr>
        <p:spPr/>
        <p:txBody>
          <a:bodyPr/>
          <a:lstStyle/>
          <a:p>
            <a:fld id="{413DB23F-EC50-4405-A869-4028843936B1}" type="slidenum">
              <a:rPr lang="en-US" smtClean="0"/>
              <a:t>17</a:t>
            </a:fld>
            <a:endParaRPr lang="en-US"/>
          </a:p>
        </p:txBody>
      </p:sp>
    </p:spTree>
    <p:extLst>
      <p:ext uri="{BB962C8B-B14F-4D97-AF65-F5344CB8AC3E}">
        <p14:creationId xmlns:p14="http://schemas.microsoft.com/office/powerpoint/2010/main" val="298391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413DB23F-EC50-4405-A869-4028843936B1}" type="slidenum">
              <a:rPr lang="en-US" smtClean="0"/>
              <a:t>18</a:t>
            </a:fld>
            <a:endParaRPr lang="en-US"/>
          </a:p>
        </p:txBody>
      </p:sp>
    </p:spTree>
    <p:extLst>
      <p:ext uri="{BB962C8B-B14F-4D97-AF65-F5344CB8AC3E}">
        <p14:creationId xmlns:p14="http://schemas.microsoft.com/office/powerpoint/2010/main" val="42543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ARDEN Looking at the Yakima Basin, there was foundational work funded by the Bureau of Reclamation, identifying how critical broad, alluvial, floodplain areas are to fisheries.  Alluvial, are areas where rock and sediment are deposited.  Ecologically, these are highly productive areas, the riparian vegetation and interaction between groundwater and surface water result in highly productive areas., especially rearing areas for juvenile fish.  The focus of this research was on fisheries, given both tribal trust and Endangered Species Act responsibilities – but these areas are important and support and broader range of fish, bird, and other wildlife species.</a:t>
            </a:r>
          </a:p>
          <a:p>
            <a:r>
              <a:rPr lang="en-US" dirty="0"/>
              <a:t>Pearls on a string: Broad areas between narrow canyons, areas of sediment deposition and groundwater upwelling.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9C7F3-FE6B-419F-B216-A7D7AE2B8C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7454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highlight>
                  <a:srgbClr val="FFFF00"/>
                </a:highlight>
              </a:rPr>
              <a:t>ARDEN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37A73-3A4C-4207-A9D8-BBA9A879A43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946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6D33B-4BB9-3759-A38D-C35563CEE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84051-FC12-84B7-F8B3-D1D967499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99DF2-A7A6-A535-616A-9857AAEB1421}"/>
              </a:ext>
            </a:extLst>
          </p:cNvPr>
          <p:cNvSpPr>
            <a:spLocks noGrp="1"/>
          </p:cNvSpPr>
          <p:nvPr>
            <p:ph type="body" idx="1"/>
          </p:nvPr>
        </p:nvSpPr>
        <p:spPr/>
        <p:txBody>
          <a:bodyPr/>
          <a:lstStyle/>
          <a:p>
            <a:r>
              <a:rPr lang="en-US" dirty="0"/>
              <a:t>Arden – add , we are asking to fill a funding need</a:t>
            </a:r>
          </a:p>
          <a:p>
            <a:endParaRPr lang="en-US" dirty="0"/>
          </a:p>
        </p:txBody>
      </p:sp>
      <p:sp>
        <p:nvSpPr>
          <p:cNvPr id="4" name="Slide Number Placeholder 3">
            <a:extLst>
              <a:ext uri="{FF2B5EF4-FFF2-40B4-BE49-F238E27FC236}">
                <a16:creationId xmlns:a16="http://schemas.microsoft.com/office/drawing/2014/main" id="{68DA3015-F77F-E3F7-A865-5F31CC8A4E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9C7F3-FE6B-419F-B216-A7D7AE2B8C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837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D7CC9-66AB-755E-C0AC-DC42C418F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BCD54-5AA2-4AA9-2947-FEFB8C0E8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47D14-AAF8-65F7-49BD-150857B93B70}"/>
              </a:ext>
            </a:extLst>
          </p:cNvPr>
          <p:cNvSpPr>
            <a:spLocks noGrp="1"/>
          </p:cNvSpPr>
          <p:nvPr>
            <p:ph type="body" idx="1"/>
          </p:nvPr>
        </p:nvSpPr>
        <p:spPr/>
        <p:txBody>
          <a:bodyPr/>
          <a:lstStyle/>
          <a:p>
            <a:r>
              <a:rPr lang="en-US" dirty="0"/>
              <a:t>KAT</a:t>
            </a:r>
          </a:p>
          <a:p>
            <a:endParaRPr lang="en-US" dirty="0"/>
          </a:p>
          <a:p>
            <a:r>
              <a:rPr lang="en-US" sz="1200" kern="1200" dirty="0">
                <a:solidFill>
                  <a:schemeClr val="tx1"/>
                </a:solidFill>
                <a:effectLst/>
                <a:latin typeface="+mn-lt"/>
                <a:ea typeface="+mn-ea"/>
                <a:cs typeface="+mn-cs"/>
              </a:rPr>
              <a:t>Revegetation approach</a:t>
            </a:r>
          </a:p>
          <a:p>
            <a:pPr lvl="0"/>
            <a:r>
              <a:rPr lang="en-US" sz="1200" kern="1200" dirty="0">
                <a:solidFill>
                  <a:schemeClr val="tx1"/>
                </a:solidFill>
                <a:effectLst/>
                <a:latin typeface="+mn-lt"/>
                <a:ea typeface="+mn-ea"/>
                <a:cs typeface="+mn-cs"/>
              </a:rPr>
              <a:t>Phased</a:t>
            </a:r>
          </a:p>
          <a:p>
            <a:pPr lvl="1"/>
            <a:r>
              <a:rPr lang="en-US" sz="1200" kern="1200" dirty="0">
                <a:solidFill>
                  <a:schemeClr val="tx1"/>
                </a:solidFill>
                <a:effectLst/>
                <a:latin typeface="+mn-lt"/>
                <a:ea typeface="+mn-ea"/>
                <a:cs typeface="+mn-cs"/>
              </a:rPr>
              <a:t>42 early action plantings installed since 2020</a:t>
            </a:r>
          </a:p>
          <a:p>
            <a:pPr lvl="1"/>
            <a:r>
              <a:rPr lang="en-US" sz="1200" kern="1200" dirty="0">
                <a:solidFill>
                  <a:schemeClr val="tx1"/>
                </a:solidFill>
                <a:effectLst/>
                <a:latin typeface="+mn-lt"/>
                <a:ea typeface="+mn-ea"/>
                <a:cs typeface="+mn-cs"/>
              </a:rPr>
              <a:t>105 additional riparian acres during construction</a:t>
            </a:r>
          </a:p>
          <a:p>
            <a:pPr lvl="2"/>
            <a:r>
              <a:rPr lang="en-US" sz="1200" kern="1200" dirty="0">
                <a:solidFill>
                  <a:schemeClr val="tx1"/>
                </a:solidFill>
                <a:effectLst/>
                <a:latin typeface="+mn-lt"/>
                <a:ea typeface="+mn-ea"/>
                <a:cs typeface="+mn-cs"/>
              </a:rPr>
              <a:t>Of those, approx. 14 acres deferred planting (seed floodplain grasses)</a:t>
            </a:r>
          </a:p>
          <a:p>
            <a:pPr lvl="0"/>
            <a:r>
              <a:rPr lang="en-US" sz="1200" kern="1200" dirty="0">
                <a:solidFill>
                  <a:schemeClr val="tx1"/>
                </a:solidFill>
                <a:effectLst/>
                <a:latin typeface="+mn-lt"/>
                <a:ea typeface="+mn-ea"/>
                <a:cs typeface="+mn-cs"/>
              </a:rPr>
              <a:t>Proven techniques as well as innovation</a:t>
            </a:r>
          </a:p>
          <a:p>
            <a:pPr lvl="1"/>
            <a:r>
              <a:rPr lang="en-US" sz="1200" kern="1200" dirty="0">
                <a:solidFill>
                  <a:schemeClr val="tx1"/>
                </a:solidFill>
                <a:effectLst/>
                <a:latin typeface="+mn-lt"/>
                <a:ea typeface="+mn-ea"/>
                <a:cs typeface="+mn-cs"/>
              </a:rPr>
              <a:t>Higher survival = greater stem density and canopy more rapidly</a:t>
            </a:r>
          </a:p>
          <a:p>
            <a:pPr lvl="1"/>
            <a:r>
              <a:rPr lang="en-US" sz="1200" kern="1200" dirty="0">
                <a:solidFill>
                  <a:schemeClr val="tx1"/>
                </a:solidFill>
                <a:effectLst/>
                <a:latin typeface="+mn-lt"/>
                <a:ea typeface="+mn-ea"/>
                <a:cs typeface="+mn-cs"/>
              </a:rPr>
              <a:t>Proven techniques based on experience in Yakima Basin</a:t>
            </a:r>
          </a:p>
          <a:p>
            <a:pPr lvl="2"/>
            <a:r>
              <a:rPr lang="en-US" sz="1200" kern="1200" dirty="0">
                <a:solidFill>
                  <a:schemeClr val="tx1"/>
                </a:solidFill>
                <a:effectLst/>
                <a:latin typeface="+mn-lt"/>
                <a:ea typeface="+mn-ea"/>
                <a:cs typeface="+mn-cs"/>
              </a:rPr>
              <a:t>Ie, Deep-planting and conventional planting</a:t>
            </a:r>
          </a:p>
          <a:p>
            <a:pPr lvl="1"/>
            <a:r>
              <a:rPr lang="en-US" sz="1200" kern="1200" dirty="0">
                <a:solidFill>
                  <a:schemeClr val="tx1"/>
                </a:solidFill>
                <a:effectLst/>
                <a:latin typeface="+mn-lt"/>
                <a:ea typeface="+mn-ea"/>
                <a:cs typeface="+mn-cs"/>
              </a:rPr>
              <a:t>Innovation</a:t>
            </a:r>
          </a:p>
          <a:p>
            <a:pPr lvl="2"/>
            <a:r>
              <a:rPr lang="en-US" sz="1200" kern="1200" dirty="0">
                <a:solidFill>
                  <a:schemeClr val="tx1"/>
                </a:solidFill>
                <a:effectLst/>
                <a:latin typeface="+mn-lt"/>
                <a:ea typeface="+mn-ea"/>
                <a:cs typeface="+mn-cs"/>
              </a:rPr>
              <a:t>Cottonwood seedbed</a:t>
            </a:r>
          </a:p>
          <a:p>
            <a:pPr lvl="0"/>
            <a:r>
              <a:rPr lang="en-US" sz="1200" kern="1200" dirty="0">
                <a:solidFill>
                  <a:schemeClr val="tx1"/>
                </a:solidFill>
                <a:effectLst/>
                <a:latin typeface="+mn-lt"/>
                <a:ea typeface="+mn-ea"/>
                <a:cs typeface="+mn-cs"/>
              </a:rPr>
              <a:t>Short-term 3-yr stewardship to establishment</a:t>
            </a:r>
          </a:p>
          <a:p>
            <a:pPr lvl="1"/>
            <a:r>
              <a:rPr lang="en-US" sz="1200" kern="1200" dirty="0">
                <a:solidFill>
                  <a:schemeClr val="tx1"/>
                </a:solidFill>
                <a:effectLst/>
                <a:latin typeface="+mn-lt"/>
                <a:ea typeface="+mn-ea"/>
                <a:cs typeface="+mn-cs"/>
              </a:rPr>
              <a:t>Temporary Weed mgmt., herbivory-deterrent fencing and irrigation</a:t>
            </a:r>
          </a:p>
          <a:p>
            <a:r>
              <a:rPr lang="en-US" sz="1200" kern="1200" dirty="0">
                <a:solidFill>
                  <a:schemeClr val="tx1"/>
                </a:solidFill>
                <a:effectLst/>
                <a:latin typeface="+mn-lt"/>
                <a:ea typeface="+mn-ea"/>
                <a:cs typeface="+mn-cs"/>
              </a:rPr>
              <a:t>Until plants are above browse &amp; competition height, and roots can access groundwater &gt;3 ft depth</a:t>
            </a:r>
            <a:endParaRPr lang="en-US" dirty="0"/>
          </a:p>
        </p:txBody>
      </p:sp>
      <p:sp>
        <p:nvSpPr>
          <p:cNvPr id="4" name="Slide Number Placeholder 3">
            <a:extLst>
              <a:ext uri="{FF2B5EF4-FFF2-40B4-BE49-F238E27FC236}">
                <a16:creationId xmlns:a16="http://schemas.microsoft.com/office/drawing/2014/main" id="{D71841B3-D16E-81B1-D069-123037581D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9C7F3-FE6B-419F-B216-A7D7AE2B8C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28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ARDEN: In the 40-90s, flood control was largely associated with levee construction and maintenance.    Orient everybody: point out Ellensburg, South of Ellensburg, between Ellensburg and the Yakima Canyon</a:t>
            </a:r>
          </a:p>
        </p:txBody>
      </p:sp>
      <p:sp>
        <p:nvSpPr>
          <p:cNvPr id="4" name="Slide Number Placeholder 3"/>
          <p:cNvSpPr>
            <a:spLocks noGrp="1"/>
          </p:cNvSpPr>
          <p:nvPr>
            <p:ph type="sldNum" sz="quarter" idx="5"/>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57B37A73-3A4C-4207-A9D8-BBA9A879A4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60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ARDEN: Point out levee, channel straightening, breach. The worst of both worlds</a:t>
            </a:r>
          </a:p>
        </p:txBody>
      </p:sp>
      <p:sp>
        <p:nvSpPr>
          <p:cNvPr id="4" name="Slide Number Placeholder 3"/>
          <p:cNvSpPr>
            <a:spLocks noGrp="1"/>
          </p:cNvSpPr>
          <p:nvPr>
            <p:ph type="sldNum" sz="quarter" idx="5"/>
          </p:nvPr>
        </p:nvSpPr>
        <p:spPr/>
        <p:txBody>
          <a:bodyPr/>
          <a:lstStyle/>
          <a:p>
            <a:fld id="{B309C7F3-FE6B-419F-B216-A7D7AE2B8C3D}" type="slidenum">
              <a:rPr lang="en-US" smtClean="0"/>
              <a:t>7</a:t>
            </a:fld>
            <a:endParaRPr lang="en-US"/>
          </a:p>
        </p:txBody>
      </p:sp>
    </p:spTree>
    <p:extLst>
      <p:ext uri="{BB962C8B-B14F-4D97-AF65-F5344CB8AC3E}">
        <p14:creationId xmlns:p14="http://schemas.microsoft.com/office/powerpoint/2010/main" val="278186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ARDEN: This earlier, SRFB-funded effort resulted in the Yakima River Jeffries Levee to Yakima Canyon Corridor plan, which idented that conserving, protecting, and restoring floodplain and off-channel habitat, and increasing side channel connectivity by addressing, levees and historic channel filling were priorities for salmonid habitat.</a:t>
            </a:r>
          </a:p>
        </p:txBody>
      </p:sp>
      <p:sp>
        <p:nvSpPr>
          <p:cNvPr id="4" name="Slide Number Placeholder 3"/>
          <p:cNvSpPr>
            <a:spLocks noGrp="1"/>
          </p:cNvSpPr>
          <p:nvPr>
            <p:ph type="sldNum" sz="quarter" idx="5"/>
          </p:nvPr>
        </p:nvSpPr>
        <p:spPr/>
        <p:txBody>
          <a:bodyPr/>
          <a:lstStyle/>
          <a:p>
            <a:fld id="{57B37A73-3A4C-4207-A9D8-BBA9A879A43B}" type="slidenum">
              <a:rPr lang="en-US" smtClean="0"/>
              <a:t>8</a:t>
            </a:fld>
            <a:endParaRPr lang="en-US"/>
          </a:p>
        </p:txBody>
      </p:sp>
    </p:spTree>
    <p:extLst>
      <p:ext uri="{BB962C8B-B14F-4D97-AF65-F5344CB8AC3E}">
        <p14:creationId xmlns:p14="http://schemas.microsoft.com/office/powerpoint/2010/main" val="2237280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KAT  </a:t>
            </a:r>
          </a:p>
          <a:p>
            <a:pPr lvl="0"/>
            <a:r>
              <a:rPr lang="en-US" sz="1200" kern="1200" dirty="0">
                <a:solidFill>
                  <a:schemeClr val="tx1"/>
                </a:solidFill>
                <a:effectLst/>
                <a:latin typeface="+mn-lt"/>
                <a:ea typeface="+mn-ea"/>
                <a:cs typeface="+mn-cs"/>
              </a:rPr>
              <a:t>Historic riparian clearing and current management for agriculture</a:t>
            </a:r>
          </a:p>
          <a:p>
            <a:pPr lvl="0"/>
            <a:r>
              <a:rPr lang="en-US" sz="1200" kern="1200" dirty="0">
                <a:solidFill>
                  <a:schemeClr val="tx1"/>
                </a:solidFill>
                <a:effectLst/>
                <a:latin typeface="+mn-lt"/>
                <a:ea typeface="+mn-ea"/>
                <a:cs typeface="+mn-cs"/>
              </a:rPr>
              <a:t>Floodplain disconnection</a:t>
            </a:r>
          </a:p>
          <a:p>
            <a:pPr lvl="0"/>
            <a:r>
              <a:rPr lang="en-US" sz="1200" kern="1200" dirty="0">
                <a:solidFill>
                  <a:schemeClr val="tx1"/>
                </a:solidFill>
                <a:effectLst/>
                <a:latin typeface="+mn-lt"/>
                <a:ea typeface="+mn-ea"/>
                <a:cs typeface="+mn-cs"/>
              </a:rPr>
              <a:t>Managed flows inhibit new stand creation</a:t>
            </a:r>
          </a:p>
          <a:p>
            <a:pPr lvl="1"/>
            <a:r>
              <a:rPr lang="en-US" sz="1200" kern="1200" dirty="0">
                <a:solidFill>
                  <a:schemeClr val="tx1"/>
                </a:solidFill>
                <a:effectLst/>
                <a:latin typeface="+mn-lt"/>
                <a:ea typeface="+mn-ea"/>
                <a:cs typeface="+mn-cs"/>
              </a:rPr>
              <a:t>Spring freshet flow (timed with cottonwood seed release in May-June) is often the same stage or lower than the average summer irrigation flow, inundating germinating trees.</a:t>
            </a:r>
          </a:p>
          <a:p>
            <a:r>
              <a:rPr lang="en-US" sz="1200" kern="1200" dirty="0">
                <a:solidFill>
                  <a:schemeClr val="tx1"/>
                </a:solidFill>
                <a:effectLst/>
                <a:latin typeface="+mn-lt"/>
                <a:ea typeface="+mn-ea"/>
                <a:cs typeface="+mn-cs"/>
              </a:rPr>
              <a:t>Large habitat-forming flows that create regeneration sites are moderated by water storage and not as extensive as in historic conditions.</a:t>
            </a:r>
            <a:endParaRPr lang="en-US" dirty="0"/>
          </a:p>
          <a:p>
            <a:endParaRPr lang="en-US" dirty="0"/>
          </a:p>
        </p:txBody>
      </p:sp>
      <p:sp>
        <p:nvSpPr>
          <p:cNvPr id="4" name="Slide Number Placeholder 3"/>
          <p:cNvSpPr>
            <a:spLocks noGrp="1"/>
          </p:cNvSpPr>
          <p:nvPr>
            <p:ph type="sldNum" sz="quarter" idx="5"/>
          </p:nvPr>
        </p:nvSpPr>
        <p:spPr/>
        <p:txBody>
          <a:bodyPr/>
          <a:lstStyle/>
          <a:p>
            <a:fld id="{413DB23F-EC50-4405-A869-4028843936B1}" type="slidenum">
              <a:rPr lang="en-US" smtClean="0"/>
              <a:t>9</a:t>
            </a:fld>
            <a:endParaRPr lang="en-US"/>
          </a:p>
        </p:txBody>
      </p:sp>
    </p:spTree>
    <p:extLst>
      <p:ext uri="{BB962C8B-B14F-4D97-AF65-F5344CB8AC3E}">
        <p14:creationId xmlns:p14="http://schemas.microsoft.com/office/powerpoint/2010/main" val="2720283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E81-F1B7-55B5-470F-9CECD0F167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86AB4-1E8E-59B6-563C-87B6F364F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F5786F-CD5F-B2DB-AD04-F708DC800415}"/>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5" name="Footer Placeholder 4">
            <a:extLst>
              <a:ext uri="{FF2B5EF4-FFF2-40B4-BE49-F238E27FC236}">
                <a16:creationId xmlns:a16="http://schemas.microsoft.com/office/drawing/2014/main" id="{84EA352B-2CE4-5BC3-522B-A90D1E464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B50A9-D0D1-9B7C-62E6-692E12636301}"/>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4207689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89D23-F43A-B6A9-561E-1BADBB23C7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71D006-04E9-7188-9994-E206F4C0D9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2831E-E9E5-F162-FF60-2C50C85C0A91}"/>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5" name="Footer Placeholder 4">
            <a:extLst>
              <a:ext uri="{FF2B5EF4-FFF2-40B4-BE49-F238E27FC236}">
                <a16:creationId xmlns:a16="http://schemas.microsoft.com/office/drawing/2014/main" id="{3F43E308-D015-D638-7DDD-F72D1A4F1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2A96F-FA13-7D5B-D826-C21EEBE3C30A}"/>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73326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74444D-80C1-CB72-DBCB-183A51A0F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B9D53F-657D-9331-C9A4-837A5CFE88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2A779-4001-EB4C-7064-445C380F8A1D}"/>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5" name="Footer Placeholder 4">
            <a:extLst>
              <a:ext uri="{FF2B5EF4-FFF2-40B4-BE49-F238E27FC236}">
                <a16:creationId xmlns:a16="http://schemas.microsoft.com/office/drawing/2014/main" id="{8DC0AE8D-9018-2B1E-C6CD-31913E819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C8482-9A05-16A6-B40D-937788729680}"/>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75617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9397-9ED7-6B4D-18F3-9CCD8A34F4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1E3739-7164-1246-EFF1-0F6593FAC8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8217B8-1DD1-9BF6-74D6-5AE40CAA0E01}"/>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5" name="Footer Placeholder 4">
            <a:extLst>
              <a:ext uri="{FF2B5EF4-FFF2-40B4-BE49-F238E27FC236}">
                <a16:creationId xmlns:a16="http://schemas.microsoft.com/office/drawing/2014/main" id="{0706BACE-E699-D3BE-03CE-FEF176FA2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53505-3B14-7CB8-971B-22CDB1A3A7EA}"/>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703085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D46A-4466-F255-E647-D04CE6467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8AFE2-F44B-5E5D-134C-74DA77DF02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E316C-E452-0D45-C034-9C395B1D7790}"/>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5" name="Footer Placeholder 4">
            <a:extLst>
              <a:ext uri="{FF2B5EF4-FFF2-40B4-BE49-F238E27FC236}">
                <a16:creationId xmlns:a16="http://schemas.microsoft.com/office/drawing/2014/main" id="{78CE60C9-C432-9949-F2D7-CA0472C81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F7D1A-27F6-B48E-7597-0BA178C14876}"/>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1386376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54C9-48A9-A123-4826-47B53C201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E5CF-665D-CD0B-BA2F-C06C5D0720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CDBEAB-9189-BE65-F7B5-09D3AE9C5E78}"/>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5" name="Footer Placeholder 4">
            <a:extLst>
              <a:ext uri="{FF2B5EF4-FFF2-40B4-BE49-F238E27FC236}">
                <a16:creationId xmlns:a16="http://schemas.microsoft.com/office/drawing/2014/main" id="{DA11917C-0B67-1C94-D697-34FDB0857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EA074-7CAE-9143-72F6-2B2EDF12BCFA}"/>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1518837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EEFE-7885-926E-C39C-989519250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8FCFE4-E679-C203-3F92-C2D561556B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E5CAA6-1BC9-7879-62D7-DC3520149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BF384-5CE5-D097-2D22-CA611B1207B8}"/>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6" name="Footer Placeholder 5">
            <a:extLst>
              <a:ext uri="{FF2B5EF4-FFF2-40B4-BE49-F238E27FC236}">
                <a16:creationId xmlns:a16="http://schemas.microsoft.com/office/drawing/2014/main" id="{E85AED01-8AE3-5744-FAF3-8DF2E50F0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C54AF-D083-FD4C-A49C-4A7F08E84628}"/>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1148286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8B39A-6274-6867-7EAB-331BBCB8E3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89D52B-5ECB-EED2-9004-BEF15050C3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9833A-A062-AC71-D887-582D747EAA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D41CBD-36FF-2E56-A020-9A59DCB7FC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76910D-E129-EBB9-3603-7CBBFFBDC1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B74C17-64A8-CA25-7D9B-96718FF1AE97}"/>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8" name="Footer Placeholder 7">
            <a:extLst>
              <a:ext uri="{FF2B5EF4-FFF2-40B4-BE49-F238E27FC236}">
                <a16:creationId xmlns:a16="http://schemas.microsoft.com/office/drawing/2014/main" id="{088CB968-3C48-A201-E682-D4FC99F795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AFBB02-EFB4-DAB9-D842-6AE75EA593C8}"/>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22167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EC17-1393-EDD1-C5BB-D062031060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1B9BEB-B04B-588B-F322-DB1290A475C4}"/>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4" name="Footer Placeholder 3">
            <a:extLst>
              <a:ext uri="{FF2B5EF4-FFF2-40B4-BE49-F238E27FC236}">
                <a16:creationId xmlns:a16="http://schemas.microsoft.com/office/drawing/2014/main" id="{EF2F6985-ED21-216C-E342-AF941902E0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DD06F5-5292-FE60-0173-C482037338CB}"/>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3467290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D33D58-94FD-7323-45E0-F32996DF68BD}"/>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3" name="Footer Placeholder 2">
            <a:extLst>
              <a:ext uri="{FF2B5EF4-FFF2-40B4-BE49-F238E27FC236}">
                <a16:creationId xmlns:a16="http://schemas.microsoft.com/office/drawing/2014/main" id="{8EF7C7C1-429A-F4A3-64E4-597037F12A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50DD79-9722-405C-5A4D-00FEC44A5B41}"/>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803204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37A3-CB40-8732-D9EE-BA20763F2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B10A61-7A8B-5E44-109D-CAFCFCBA0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1A1195-5BA8-25FF-C958-DF9FF8A2E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7275A-6A62-660E-589D-0110EC71B414}"/>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6" name="Footer Placeholder 5">
            <a:extLst>
              <a:ext uri="{FF2B5EF4-FFF2-40B4-BE49-F238E27FC236}">
                <a16:creationId xmlns:a16="http://schemas.microsoft.com/office/drawing/2014/main" id="{BF9758D6-4EE7-87F0-8169-94A8E7BC7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98507-603D-7F1B-3E9D-CE6237436B99}"/>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13303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1010-5129-46EA-65E5-0AADA7E0D9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518097-DF64-27B8-8E9A-79EB9954B3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6BFB4-F2E2-0249-47E7-A23906499AA1}"/>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5" name="Footer Placeholder 4">
            <a:extLst>
              <a:ext uri="{FF2B5EF4-FFF2-40B4-BE49-F238E27FC236}">
                <a16:creationId xmlns:a16="http://schemas.microsoft.com/office/drawing/2014/main" id="{068E7C8E-8375-4178-5E1A-89D46D86B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13ECA-0FEC-2736-BBB4-3AE9B3F5964A}"/>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2551729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52751-7017-14AA-F66E-4190F55CA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156ACD-68DC-2058-A43C-F9300DECEF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82FB94-96BC-BB52-76BB-00A9A7A7A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FAD5B-2C40-8CDF-AF20-0299C2819085}"/>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6" name="Footer Placeholder 5">
            <a:extLst>
              <a:ext uri="{FF2B5EF4-FFF2-40B4-BE49-F238E27FC236}">
                <a16:creationId xmlns:a16="http://schemas.microsoft.com/office/drawing/2014/main" id="{57D6B630-67E6-E9C2-0377-CDEA09CD1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5D4883-42F1-1145-482C-435905433DEE}"/>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2449368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3D4D-69DE-F4F2-F46F-E3F59CAC4C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BCC204-ADFF-FD54-2799-B22FAC24C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58496-6CDA-0994-4ECE-26CA06B01752}"/>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5" name="Footer Placeholder 4">
            <a:extLst>
              <a:ext uri="{FF2B5EF4-FFF2-40B4-BE49-F238E27FC236}">
                <a16:creationId xmlns:a16="http://schemas.microsoft.com/office/drawing/2014/main" id="{090BC147-D36E-912B-CF7C-C5FAD35F2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7ADC7-2B53-90DC-AF53-FB68A34B4D84}"/>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1262594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8E6723-829E-D504-72D4-396ECA9AFE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FB528F-2C35-726A-099A-CA2D4DC18C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0E200-E199-8AC4-6391-B0CF49FD2608}"/>
              </a:ext>
            </a:extLst>
          </p:cNvPr>
          <p:cNvSpPr>
            <a:spLocks noGrp="1"/>
          </p:cNvSpPr>
          <p:nvPr>
            <p:ph type="dt" sz="half" idx="10"/>
          </p:nvPr>
        </p:nvSpPr>
        <p:spPr/>
        <p:txBody>
          <a:bodyPr/>
          <a:lstStyle/>
          <a:p>
            <a:fld id="{CDCD06AC-00C7-4888-B689-0EA3015BC85B}" type="datetimeFigureOut">
              <a:rPr lang="en-US" smtClean="0"/>
              <a:t>4/13/2026</a:t>
            </a:fld>
            <a:endParaRPr lang="en-US"/>
          </a:p>
        </p:txBody>
      </p:sp>
      <p:sp>
        <p:nvSpPr>
          <p:cNvPr id="5" name="Footer Placeholder 4">
            <a:extLst>
              <a:ext uri="{FF2B5EF4-FFF2-40B4-BE49-F238E27FC236}">
                <a16:creationId xmlns:a16="http://schemas.microsoft.com/office/drawing/2014/main" id="{8DEBCB8C-9188-7E8E-B272-8830A4E82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AE1D4-BB30-451C-1369-BC56E4506EC0}"/>
              </a:ext>
            </a:extLst>
          </p:cNvPr>
          <p:cNvSpPr>
            <a:spLocks noGrp="1"/>
          </p:cNvSpPr>
          <p:nvPr>
            <p:ph type="sldNum" sz="quarter" idx="12"/>
          </p:nvPr>
        </p:nvSpPr>
        <p:spPr/>
        <p:txBody>
          <a:bodyPr/>
          <a:lstStyle/>
          <a:p>
            <a:fld id="{FB91AE75-C899-4A11-BDC4-11D25CD1C98D}" type="slidenum">
              <a:rPr lang="en-US" smtClean="0"/>
              <a:t>‹#›</a:t>
            </a:fld>
            <a:endParaRPr lang="en-US"/>
          </a:p>
        </p:txBody>
      </p:sp>
    </p:spTree>
    <p:extLst>
      <p:ext uri="{BB962C8B-B14F-4D97-AF65-F5344CB8AC3E}">
        <p14:creationId xmlns:p14="http://schemas.microsoft.com/office/powerpoint/2010/main" val="2290785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10138-DA39-24D4-C029-857ACF73E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687748-E201-D864-0B29-C3A3B62AF6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A1F9DB-31AB-8D32-07B4-702513E91EDA}"/>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5" name="Footer Placeholder 4">
            <a:extLst>
              <a:ext uri="{FF2B5EF4-FFF2-40B4-BE49-F238E27FC236}">
                <a16:creationId xmlns:a16="http://schemas.microsoft.com/office/drawing/2014/main" id="{E8EE6D98-59DA-8EFE-F1D0-E28D618FE5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FCDE9-2532-2925-5A71-E41E1F827A0C}"/>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317542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FFD9-C869-B79C-6FFC-59EC549F4A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F6C0A-A9B0-33F9-002F-AFB02AB9CE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A16032-FBCA-6C7E-DE99-8F8BAB10A8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897C3C-C524-D015-DB79-BD8933459B9D}"/>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6" name="Footer Placeholder 5">
            <a:extLst>
              <a:ext uri="{FF2B5EF4-FFF2-40B4-BE49-F238E27FC236}">
                <a16:creationId xmlns:a16="http://schemas.microsoft.com/office/drawing/2014/main" id="{B5927438-4630-FCBF-E5AF-11602C6DD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BE103-5770-BB11-AFB4-6AF513AA868C}"/>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2563975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68A4-403F-63DD-2177-BF84971CE6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070F57-1A45-F8FA-5915-BB1EEB0783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F81057-F0BE-5D78-7A3F-9EA4C03A03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D55DA8-AAC9-18BE-5A8F-42DD82EBD9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017DB5-9C44-8A35-D75B-1A117A39CE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9B8D51-A8B0-713B-8221-CB337C7AD5F9}"/>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8" name="Footer Placeholder 7">
            <a:extLst>
              <a:ext uri="{FF2B5EF4-FFF2-40B4-BE49-F238E27FC236}">
                <a16:creationId xmlns:a16="http://schemas.microsoft.com/office/drawing/2014/main" id="{523DAEA0-B126-8659-4DEF-70B6F2DD1E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6251B0-AC60-7E11-C060-80D6AC683879}"/>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92921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0B0D-7E24-67B1-F656-647D1CA2E8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865363-6FE5-7696-6A53-503B26BA2E00}"/>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4" name="Footer Placeholder 3">
            <a:extLst>
              <a:ext uri="{FF2B5EF4-FFF2-40B4-BE49-F238E27FC236}">
                <a16:creationId xmlns:a16="http://schemas.microsoft.com/office/drawing/2014/main" id="{F28D1BA8-7FDD-7807-BE23-48BED7EAC4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836AA7-872A-C098-4687-51D7AA638FF3}"/>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331380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1D376-0E4A-0385-37F1-4975FF76F200}"/>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3" name="Footer Placeholder 2">
            <a:extLst>
              <a:ext uri="{FF2B5EF4-FFF2-40B4-BE49-F238E27FC236}">
                <a16:creationId xmlns:a16="http://schemas.microsoft.com/office/drawing/2014/main" id="{89119F16-13B0-9F42-9670-D017D2125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F8C8DF-3959-C773-63E2-8C1559C1607A}"/>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2241812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1ABC-3798-8506-3EC8-11CFB94BC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9C6EE2-EC5E-EE45-5298-4D6119FAA5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97059-6E6E-A943-8C14-FB5238F2D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CB898-538F-A201-BEE6-11187E49296A}"/>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6" name="Footer Placeholder 5">
            <a:extLst>
              <a:ext uri="{FF2B5EF4-FFF2-40B4-BE49-F238E27FC236}">
                <a16:creationId xmlns:a16="http://schemas.microsoft.com/office/drawing/2014/main" id="{C04FEC4D-A3B1-23AC-2374-219339A43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70E53-4D1F-A317-5573-9C80F803CE30}"/>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2659817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4D0A-39E0-641C-CE11-709FEA53C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4D3766-7DFD-5846-14DE-333B6BEBF7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1B7749-5EC8-CB13-C5C4-A486AF0CC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99C2B-322A-CE94-94CE-5C97A6FB4F33}"/>
              </a:ext>
            </a:extLst>
          </p:cNvPr>
          <p:cNvSpPr>
            <a:spLocks noGrp="1"/>
          </p:cNvSpPr>
          <p:nvPr>
            <p:ph type="dt" sz="half" idx="10"/>
          </p:nvPr>
        </p:nvSpPr>
        <p:spPr/>
        <p:txBody>
          <a:bodyPr/>
          <a:lstStyle/>
          <a:p>
            <a:fld id="{B4B0ED51-5497-4F47-95F6-C982AAC1104A}" type="datetimeFigureOut">
              <a:rPr lang="en-US" smtClean="0"/>
              <a:t>4/13/2026</a:t>
            </a:fld>
            <a:endParaRPr lang="en-US"/>
          </a:p>
        </p:txBody>
      </p:sp>
      <p:sp>
        <p:nvSpPr>
          <p:cNvPr id="6" name="Footer Placeholder 5">
            <a:extLst>
              <a:ext uri="{FF2B5EF4-FFF2-40B4-BE49-F238E27FC236}">
                <a16:creationId xmlns:a16="http://schemas.microsoft.com/office/drawing/2014/main" id="{475DF8FE-FBDC-80BB-05E1-C90C91FF1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7598F-0BF9-C801-1356-1772E031ACCC}"/>
              </a:ext>
            </a:extLst>
          </p:cNvPr>
          <p:cNvSpPr>
            <a:spLocks noGrp="1"/>
          </p:cNvSpPr>
          <p:nvPr>
            <p:ph type="sldNum" sz="quarter" idx="12"/>
          </p:nvPr>
        </p:nvSpPr>
        <p:spPr/>
        <p:txBody>
          <a:bodyPr/>
          <a:lstStyle/>
          <a:p>
            <a:fld id="{B1471981-C200-46DF-A0ED-C41B9B0F3E0B}" type="slidenum">
              <a:rPr lang="en-US" smtClean="0"/>
              <a:t>‹#›</a:t>
            </a:fld>
            <a:endParaRPr lang="en-US"/>
          </a:p>
        </p:txBody>
      </p:sp>
    </p:spTree>
    <p:extLst>
      <p:ext uri="{BB962C8B-B14F-4D97-AF65-F5344CB8AC3E}">
        <p14:creationId xmlns:p14="http://schemas.microsoft.com/office/powerpoint/2010/main" val="4136940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A89EB3-2392-845B-C681-0423C7585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F416F2-D769-55D3-C948-B1F75FC9B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492F7-CD1B-5D99-7A2A-C0B49BCC6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B0ED51-5497-4F47-95F6-C982AAC1104A}" type="datetimeFigureOut">
              <a:rPr lang="en-US" smtClean="0"/>
              <a:t>4/13/2026</a:t>
            </a:fld>
            <a:endParaRPr lang="en-US"/>
          </a:p>
        </p:txBody>
      </p:sp>
      <p:sp>
        <p:nvSpPr>
          <p:cNvPr id="5" name="Footer Placeholder 4">
            <a:extLst>
              <a:ext uri="{FF2B5EF4-FFF2-40B4-BE49-F238E27FC236}">
                <a16:creationId xmlns:a16="http://schemas.microsoft.com/office/drawing/2014/main" id="{2F4F2263-D4AE-2FF8-A24F-9463C7E88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9B3590-88AA-C0E0-B2D1-EBF03FF66E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471981-C200-46DF-A0ED-C41B9B0F3E0B}" type="slidenum">
              <a:rPr lang="en-US" smtClean="0"/>
              <a:t>‹#›</a:t>
            </a:fld>
            <a:endParaRPr lang="en-US"/>
          </a:p>
        </p:txBody>
      </p:sp>
    </p:spTree>
    <p:extLst>
      <p:ext uri="{BB962C8B-B14F-4D97-AF65-F5344CB8AC3E}">
        <p14:creationId xmlns:p14="http://schemas.microsoft.com/office/powerpoint/2010/main" val="117137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B4FBF-493C-0B82-311F-A3EEBCFF5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B5EBAA-D936-E2F4-CEB9-5139E6A25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6D2D1-131E-00DB-DB15-1C2915BEAE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D06AC-00C7-4888-B689-0EA3015BC85B}" type="datetimeFigureOut">
              <a:rPr lang="en-US" smtClean="0"/>
              <a:t>4/13/2026</a:t>
            </a:fld>
            <a:endParaRPr lang="en-US"/>
          </a:p>
        </p:txBody>
      </p:sp>
      <p:sp>
        <p:nvSpPr>
          <p:cNvPr id="5" name="Footer Placeholder 4">
            <a:extLst>
              <a:ext uri="{FF2B5EF4-FFF2-40B4-BE49-F238E27FC236}">
                <a16:creationId xmlns:a16="http://schemas.microsoft.com/office/drawing/2014/main" id="{173DB9E6-A14A-A9EC-80CE-AF4446B82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A9FD88-EE7F-47F7-8F7E-9CD9B7EBF2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1AE75-C899-4A11-BDC4-11D25CD1C98D}" type="slidenum">
              <a:rPr lang="en-US" smtClean="0"/>
              <a:t>‹#›</a:t>
            </a:fld>
            <a:endParaRPr lang="en-US"/>
          </a:p>
        </p:txBody>
      </p:sp>
    </p:spTree>
    <p:extLst>
      <p:ext uri="{BB962C8B-B14F-4D97-AF65-F5344CB8AC3E}">
        <p14:creationId xmlns:p14="http://schemas.microsoft.com/office/powerpoint/2010/main" val="538892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grass, mountain, plant&#10;&#10;AI-generated content may be incorrect.">
            <a:extLst>
              <a:ext uri="{FF2B5EF4-FFF2-40B4-BE49-F238E27FC236}">
                <a16:creationId xmlns:a16="http://schemas.microsoft.com/office/drawing/2014/main" id="{6D36F816-5500-E047-A608-C836D3AF83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24924"/>
          <a:stretch/>
        </p:blipFill>
        <p:spPr>
          <a:xfrm>
            <a:off x="0" y="0"/>
            <a:ext cx="12192000" cy="6858000"/>
          </a:xfrm>
          <a:prstGeom prst="rect">
            <a:avLst/>
          </a:prstGeom>
        </p:spPr>
      </p:pic>
      <p:sp>
        <p:nvSpPr>
          <p:cNvPr id="2" name="Title 1">
            <a:extLst>
              <a:ext uri="{FF2B5EF4-FFF2-40B4-BE49-F238E27FC236}">
                <a16:creationId xmlns:a16="http://schemas.microsoft.com/office/drawing/2014/main" id="{1DE959C0-AB1E-E14E-8CD0-D8C4C3E0A54B}"/>
              </a:ext>
            </a:extLst>
          </p:cNvPr>
          <p:cNvSpPr>
            <a:spLocks noGrp="1"/>
          </p:cNvSpPr>
          <p:nvPr>
            <p:ph type="ctrTitle"/>
          </p:nvPr>
        </p:nvSpPr>
        <p:spPr>
          <a:xfrm>
            <a:off x="1524000" y="2036627"/>
            <a:ext cx="9144000" cy="2387600"/>
          </a:xfrm>
        </p:spPr>
        <p:txBody>
          <a:bodyPr/>
          <a:lstStyle/>
          <a:p>
            <a:r>
              <a:rPr lang="en-US" dirty="0">
                <a:solidFill>
                  <a:schemeClr val="bg1"/>
                </a:solidFill>
                <a:latin typeface="Calibri" panose="020F0502020204030204" pitchFamily="34" charset="0"/>
                <a:cs typeface="Calibri" panose="020F0502020204030204" pitchFamily="34" charset="0"/>
              </a:rPr>
              <a:t>Lower Kittitas Yakima River</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Floodplain Reconnection </a:t>
            </a:r>
          </a:p>
        </p:txBody>
      </p:sp>
      <p:sp>
        <p:nvSpPr>
          <p:cNvPr id="3" name="Subtitle 2">
            <a:extLst>
              <a:ext uri="{FF2B5EF4-FFF2-40B4-BE49-F238E27FC236}">
                <a16:creationId xmlns:a16="http://schemas.microsoft.com/office/drawing/2014/main" id="{947C7DD2-8D08-7537-CC73-FEC8BCB5DDC3}"/>
              </a:ext>
            </a:extLst>
          </p:cNvPr>
          <p:cNvSpPr>
            <a:spLocks noGrp="1"/>
          </p:cNvSpPr>
          <p:nvPr>
            <p:ph type="subTitle" idx="1"/>
          </p:nvPr>
        </p:nvSpPr>
        <p:spPr>
          <a:xfrm>
            <a:off x="1524000" y="4537075"/>
            <a:ext cx="9144000" cy="1655762"/>
          </a:xfrm>
        </p:spPr>
        <p:txBody>
          <a:bodyPr/>
          <a:lstStyle/>
          <a:p>
            <a:r>
              <a:rPr lang="en-US" dirty="0">
                <a:solidFill>
                  <a:schemeClr val="bg1"/>
                </a:solidFill>
              </a:rPr>
              <a:t>Yakima Basin Salmon Recovery Funding Board</a:t>
            </a:r>
          </a:p>
          <a:p>
            <a:r>
              <a:rPr lang="en-US" dirty="0">
                <a:solidFill>
                  <a:schemeClr val="bg1"/>
                </a:solidFill>
              </a:rPr>
              <a:t>April 14, 2026</a:t>
            </a:r>
          </a:p>
        </p:txBody>
      </p:sp>
      <p:pic>
        <p:nvPicPr>
          <p:cNvPr id="10" name="Picture 9">
            <a:extLst>
              <a:ext uri="{FF2B5EF4-FFF2-40B4-BE49-F238E27FC236}">
                <a16:creationId xmlns:a16="http://schemas.microsoft.com/office/drawing/2014/main" id="{934A3AA2-CDB3-E159-66BB-DA600F2F026F}"/>
              </a:ext>
            </a:extLst>
          </p:cNvPr>
          <p:cNvPicPr>
            <a:picLocks noChangeAspect="1"/>
          </p:cNvPicPr>
          <p:nvPr/>
        </p:nvPicPr>
        <p:blipFill>
          <a:blip r:embed="rId5"/>
          <a:stretch>
            <a:fillRect/>
          </a:stretch>
        </p:blipFill>
        <p:spPr>
          <a:xfrm>
            <a:off x="9056451" y="5543135"/>
            <a:ext cx="1422681" cy="1422681"/>
          </a:xfrm>
          <a:prstGeom prst="rect">
            <a:avLst/>
          </a:prstGeom>
        </p:spPr>
      </p:pic>
      <p:pic>
        <p:nvPicPr>
          <p:cNvPr id="11" name="Picture 10" descr="A picture containing text&#10;&#10;AI-generated content may be incorrect.">
            <a:extLst>
              <a:ext uri="{FF2B5EF4-FFF2-40B4-BE49-F238E27FC236}">
                <a16:creationId xmlns:a16="http://schemas.microsoft.com/office/drawing/2014/main" id="{9FC00DD4-BBD8-4F71-1409-1ED6D26BA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0" y="5735637"/>
            <a:ext cx="1247775" cy="914400"/>
          </a:xfrm>
          <a:prstGeom prst="rect">
            <a:avLst/>
          </a:prstGeom>
        </p:spPr>
      </p:pic>
    </p:spTree>
    <p:extLst>
      <p:ext uri="{BB962C8B-B14F-4D97-AF65-F5344CB8AC3E}">
        <p14:creationId xmlns:p14="http://schemas.microsoft.com/office/powerpoint/2010/main" val="2917669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3AB7-1DD6-E601-BC10-77A4B656B48F}"/>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i="1" dirty="0"/>
              <a:t>Restoration Approach</a:t>
            </a:r>
          </a:p>
        </p:txBody>
      </p:sp>
      <p:pic>
        <p:nvPicPr>
          <p:cNvPr id="8" name="Picture 7">
            <a:extLst>
              <a:ext uri="{FF2B5EF4-FFF2-40B4-BE49-F238E27FC236}">
                <a16:creationId xmlns:a16="http://schemas.microsoft.com/office/drawing/2014/main" id="{EB58927C-F603-6DE8-4F91-D9A7B21AED79}"/>
              </a:ext>
            </a:extLst>
          </p:cNvPr>
          <p:cNvPicPr>
            <a:picLocks noChangeAspect="1"/>
          </p:cNvPicPr>
          <p:nvPr/>
        </p:nvPicPr>
        <p:blipFill>
          <a:blip r:embed="rId3"/>
          <a:srcRect b="1025"/>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67217D84-BEB1-175D-BDAC-A62831C3EF20}"/>
              </a:ext>
            </a:extLst>
          </p:cNvPr>
          <p:cNvSpPr>
            <a:spLocks noGrp="1"/>
          </p:cNvSpPr>
          <p:nvPr>
            <p:ph sz="half" idx="1"/>
          </p:nvPr>
        </p:nvSpPr>
        <p:spPr>
          <a:xfrm>
            <a:off x="3424136" y="3752850"/>
            <a:ext cx="8285259" cy="2881414"/>
          </a:xfrm>
        </p:spPr>
        <p:txBody>
          <a:bodyPr vert="horz" lIns="91440" tIns="45720" rIns="91440" bIns="45720" rtlCol="0" anchor="ctr">
            <a:normAutofit lnSpcReduction="10000"/>
          </a:bodyPr>
          <a:lstStyle/>
          <a:p>
            <a:pPr marL="0"/>
            <a:r>
              <a:rPr lang="en-US" sz="1800" b="1" dirty="0"/>
              <a:t>Levee removal</a:t>
            </a:r>
            <a:r>
              <a:rPr lang="en-US" sz="1800" dirty="0"/>
              <a:t>: floodplain connection at the Q 1.5 and side channel reconnection</a:t>
            </a:r>
          </a:p>
          <a:p>
            <a:pPr marL="0"/>
            <a:r>
              <a:rPr lang="en-US" sz="1800" b="1" dirty="0"/>
              <a:t>Address historic gravel pits</a:t>
            </a:r>
            <a:r>
              <a:rPr lang="en-US" sz="1800" dirty="0"/>
              <a:t>:</a:t>
            </a:r>
          </a:p>
          <a:p>
            <a:pPr marL="457200" lvl="1"/>
            <a:r>
              <a:rPr lang="en-US" sz="1400" dirty="0"/>
              <a:t>Highest priority – Hansen Pits</a:t>
            </a:r>
          </a:p>
          <a:p>
            <a:pPr marL="457200" lvl="1"/>
            <a:r>
              <a:rPr lang="en-US" sz="1400" dirty="0"/>
              <a:t>Targeted investments: also address “Camel Pond” and Guinea Pit Pond</a:t>
            </a:r>
          </a:p>
          <a:p>
            <a:pPr marL="0"/>
            <a:r>
              <a:rPr lang="en-US" sz="1800" b="1" dirty="0"/>
              <a:t>Floodplain Recontouring</a:t>
            </a:r>
          </a:p>
          <a:p>
            <a:pPr marL="457200" lvl="1"/>
            <a:r>
              <a:rPr lang="en-US" sz="1400" dirty="0"/>
              <a:t>Gravel Pit restoration</a:t>
            </a:r>
          </a:p>
          <a:p>
            <a:pPr marL="457200" lvl="1"/>
            <a:r>
              <a:rPr lang="en-US" sz="1400" dirty="0"/>
              <a:t>Target elevations suitable for riparian restoration</a:t>
            </a:r>
          </a:p>
          <a:p>
            <a:pPr marL="457200" lvl="1"/>
            <a:r>
              <a:rPr lang="en-US" sz="1400" dirty="0"/>
              <a:t>Additional Side-Channel Habitat</a:t>
            </a:r>
            <a:endParaRPr lang="en-US" sz="1800" dirty="0"/>
          </a:p>
          <a:p>
            <a:pPr marL="0"/>
            <a:r>
              <a:rPr lang="en-US" sz="1800" b="1" dirty="0"/>
              <a:t>Large Wood</a:t>
            </a:r>
          </a:p>
          <a:p>
            <a:pPr marL="457200" lvl="1"/>
            <a:r>
              <a:rPr lang="en-US" sz="1400" dirty="0"/>
              <a:t>Direct flow, create scour pools, promote bedload deposition, increase channel complexity</a:t>
            </a:r>
          </a:p>
          <a:p>
            <a:pPr marL="0"/>
            <a:endParaRPr lang="en-US" sz="1800" dirty="0"/>
          </a:p>
        </p:txBody>
      </p:sp>
    </p:spTree>
    <p:extLst>
      <p:ext uri="{BB962C8B-B14F-4D97-AF65-F5344CB8AC3E}">
        <p14:creationId xmlns:p14="http://schemas.microsoft.com/office/powerpoint/2010/main" val="343007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C036-97F5-91E9-A261-72F3CA5B5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BCF96-6E1C-8B86-80F5-A254030F41F0}"/>
              </a:ext>
            </a:extLst>
          </p:cNvPr>
          <p:cNvSpPr>
            <a:spLocks noGrp="1"/>
          </p:cNvSpPr>
          <p:nvPr>
            <p:ph type="title"/>
          </p:nvPr>
        </p:nvSpPr>
        <p:spPr>
          <a:xfrm>
            <a:off x="723900" y="317500"/>
            <a:ext cx="3822189" cy="1368425"/>
          </a:xfrm>
        </p:spPr>
        <p:txBody>
          <a:bodyPr vert="horz" lIns="91440" tIns="45720" rIns="91440" bIns="45720" rtlCol="0" anchor="ctr">
            <a:normAutofit/>
          </a:bodyPr>
          <a:lstStyle/>
          <a:p>
            <a:r>
              <a:rPr lang="en-US" sz="4000" i="1" dirty="0"/>
              <a:t>Restoration Approach</a:t>
            </a:r>
          </a:p>
        </p:txBody>
      </p:sp>
      <p:sp>
        <p:nvSpPr>
          <p:cNvPr id="4" name="Content Placeholder 3">
            <a:extLst>
              <a:ext uri="{FF2B5EF4-FFF2-40B4-BE49-F238E27FC236}">
                <a16:creationId xmlns:a16="http://schemas.microsoft.com/office/drawing/2014/main" id="{0CA9BEEB-1268-573C-E170-401E20A55AE2}"/>
              </a:ext>
            </a:extLst>
          </p:cNvPr>
          <p:cNvSpPr>
            <a:spLocks noGrp="1"/>
          </p:cNvSpPr>
          <p:nvPr>
            <p:ph sz="half" idx="1"/>
          </p:nvPr>
        </p:nvSpPr>
        <p:spPr>
          <a:xfrm>
            <a:off x="523875" y="1819275"/>
            <a:ext cx="4314825" cy="4810125"/>
          </a:xfrm>
        </p:spPr>
        <p:txBody>
          <a:bodyPr vert="horz" lIns="91440" tIns="45720" rIns="91440" bIns="45720" rtlCol="0">
            <a:noAutofit/>
          </a:bodyPr>
          <a:lstStyle/>
          <a:p>
            <a:r>
              <a:rPr lang="en-US" sz="2000" b="1" dirty="0"/>
              <a:t>Roughness and shade</a:t>
            </a:r>
          </a:p>
          <a:p>
            <a:r>
              <a:rPr lang="en-US" sz="2000" b="1" dirty="0"/>
              <a:t>Wide riparian buffer</a:t>
            </a:r>
          </a:p>
          <a:p>
            <a:r>
              <a:rPr lang="en-US" sz="2000" b="1" dirty="0"/>
              <a:t>Target key elevations</a:t>
            </a:r>
          </a:p>
          <a:p>
            <a:pPr marL="685800" lvl="2"/>
            <a:r>
              <a:rPr lang="en-US" sz="1600" dirty="0"/>
              <a:t>Allow plants to access groundwater</a:t>
            </a:r>
          </a:p>
          <a:p>
            <a:pPr marL="685800" lvl="2"/>
            <a:r>
              <a:rPr lang="en-US" sz="1600" dirty="0"/>
              <a:t>Increase likelihood of regeneration in years with adequately high and well-timed spring freshet</a:t>
            </a:r>
          </a:p>
          <a:p>
            <a:r>
              <a:rPr lang="en-US" sz="2000" b="1" dirty="0"/>
              <a:t>Diverse planting methods</a:t>
            </a:r>
            <a:r>
              <a:rPr lang="en-US" sz="2000" dirty="0"/>
              <a:t>: Based on soil moisture, inundation, likelihood of success and cost.</a:t>
            </a:r>
          </a:p>
          <a:p>
            <a:r>
              <a:rPr lang="en-US" sz="2000" b="1" dirty="0"/>
              <a:t>Phasing</a:t>
            </a:r>
            <a:r>
              <a:rPr lang="en-US" sz="2000" dirty="0"/>
              <a:t>: 147 total riparian acres 2020-2029</a:t>
            </a:r>
          </a:p>
          <a:p>
            <a:r>
              <a:rPr lang="en-US" sz="2000" b="1" dirty="0"/>
              <a:t>Short-term stewardship</a:t>
            </a:r>
            <a:r>
              <a:rPr lang="en-US" sz="2000" dirty="0"/>
              <a:t>: Protect investment of implementation</a:t>
            </a:r>
          </a:p>
        </p:txBody>
      </p:sp>
      <p:pic>
        <p:nvPicPr>
          <p:cNvPr id="7" name="Picture 6">
            <a:extLst>
              <a:ext uri="{FF2B5EF4-FFF2-40B4-BE49-F238E27FC236}">
                <a16:creationId xmlns:a16="http://schemas.microsoft.com/office/drawing/2014/main" id="{441E165D-6C89-7F8D-2FFA-649F195FB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754" y="-10"/>
            <a:ext cx="9144000" cy="6858000"/>
          </a:xfrm>
          <a:prstGeom prst="rect">
            <a:avLst/>
          </a:prstGeom>
        </p:spPr>
      </p:pic>
    </p:spTree>
    <p:extLst>
      <p:ext uri="{BB962C8B-B14F-4D97-AF65-F5344CB8AC3E}">
        <p14:creationId xmlns:p14="http://schemas.microsoft.com/office/powerpoint/2010/main" val="2904196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F0E60-6952-02B4-F1A9-FC4C9A5FC1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2542C5-0B00-203E-9AA0-C33EA93AB40A}"/>
              </a:ext>
            </a:extLst>
          </p:cNvPr>
          <p:cNvPicPr>
            <a:picLocks noChangeAspect="1"/>
          </p:cNvPicPr>
          <p:nvPr/>
        </p:nvPicPr>
        <p:blipFill>
          <a:blip r:embed="rId3"/>
          <a:srcRect l="1370" t="2881" r="1510"/>
          <a:stretch>
            <a:fillRect/>
          </a:stretch>
        </p:blipFill>
        <p:spPr>
          <a:xfrm>
            <a:off x="-146126" y="-197728"/>
            <a:ext cx="12367622" cy="7055728"/>
          </a:xfrm>
          <a:prstGeom prst="rect">
            <a:avLst/>
          </a:prstGeom>
        </p:spPr>
      </p:pic>
      <p:sp>
        <p:nvSpPr>
          <p:cNvPr id="3" name="Content Placeholder 2">
            <a:extLst>
              <a:ext uri="{FF2B5EF4-FFF2-40B4-BE49-F238E27FC236}">
                <a16:creationId xmlns:a16="http://schemas.microsoft.com/office/drawing/2014/main" id="{EF41F47B-F8B7-73EE-F8E2-1963B244C965}"/>
              </a:ext>
            </a:extLst>
          </p:cNvPr>
          <p:cNvSpPr>
            <a:spLocks noGrp="1"/>
          </p:cNvSpPr>
          <p:nvPr>
            <p:ph idx="1"/>
          </p:nvPr>
        </p:nvSpPr>
        <p:spPr/>
        <p:txBody>
          <a:bodyPr/>
          <a:lstStyle/>
          <a:p>
            <a:pPr marL="0" indent="0">
              <a:buNone/>
            </a:pPr>
            <a:endParaRPr lang="en-US" dirty="0"/>
          </a:p>
          <a:p>
            <a:endParaRPr lang="en-US" dirty="0"/>
          </a:p>
        </p:txBody>
      </p:sp>
      <p:graphicFrame>
        <p:nvGraphicFramePr>
          <p:cNvPr id="7" name="Table 6">
            <a:extLst>
              <a:ext uri="{FF2B5EF4-FFF2-40B4-BE49-F238E27FC236}">
                <a16:creationId xmlns:a16="http://schemas.microsoft.com/office/drawing/2014/main" id="{07BBE4D5-54F7-F6E1-AB47-32C07A33F4B4}"/>
              </a:ext>
            </a:extLst>
          </p:cNvPr>
          <p:cNvGraphicFramePr>
            <a:graphicFrameLocks noGrp="1"/>
          </p:cNvGraphicFramePr>
          <p:nvPr>
            <p:extLst>
              <p:ext uri="{D42A27DB-BD31-4B8C-83A1-F6EECF244321}">
                <p14:modId xmlns:p14="http://schemas.microsoft.com/office/powerpoint/2010/main" val="941490521"/>
              </p:ext>
            </p:extLst>
          </p:nvPr>
        </p:nvGraphicFramePr>
        <p:xfrm>
          <a:off x="180116" y="231500"/>
          <a:ext cx="11715138" cy="5245067"/>
        </p:xfrm>
        <a:graphic>
          <a:graphicData uri="http://schemas.openxmlformats.org/drawingml/2006/table">
            <a:tbl>
              <a:tblPr firstRow="1" bandRow="1">
                <a:tableStyleId>{F5AB1C69-6EDB-4FF4-983F-18BD219EF322}</a:tableStyleId>
              </a:tblPr>
              <a:tblGrid>
                <a:gridCol w="2462983">
                  <a:extLst>
                    <a:ext uri="{9D8B030D-6E8A-4147-A177-3AD203B41FA5}">
                      <a16:colId xmlns:a16="http://schemas.microsoft.com/office/drawing/2014/main" val="20000"/>
                    </a:ext>
                  </a:extLst>
                </a:gridCol>
                <a:gridCol w="5347109">
                  <a:extLst>
                    <a:ext uri="{9D8B030D-6E8A-4147-A177-3AD203B41FA5}">
                      <a16:colId xmlns:a16="http://schemas.microsoft.com/office/drawing/2014/main" val="20001"/>
                    </a:ext>
                  </a:extLst>
                </a:gridCol>
                <a:gridCol w="3905046">
                  <a:extLst>
                    <a:ext uri="{9D8B030D-6E8A-4147-A177-3AD203B41FA5}">
                      <a16:colId xmlns:a16="http://schemas.microsoft.com/office/drawing/2014/main" val="20002"/>
                    </a:ext>
                  </a:extLst>
                </a:gridCol>
              </a:tblGrid>
              <a:tr h="481281">
                <a:tc>
                  <a:txBody>
                    <a:bodyPr/>
                    <a:lstStyle/>
                    <a:p>
                      <a:r>
                        <a:t>Species</a:t>
                      </a:r>
                    </a:p>
                  </a:txBody>
                  <a:tcPr/>
                </a:tc>
                <a:tc>
                  <a:txBody>
                    <a:bodyPr/>
                    <a:lstStyle/>
                    <a:p>
                      <a:r>
                        <a:t>Life Stages Benefited</a:t>
                      </a:r>
                    </a:p>
                  </a:txBody>
                  <a:tcPr/>
                </a:tc>
                <a:tc>
                  <a:txBody>
                    <a:bodyPr/>
                    <a:lstStyle/>
                    <a:p>
                      <a:r>
                        <a:t>Key Habitat Benefits</a:t>
                      </a:r>
                    </a:p>
                  </a:txBody>
                  <a:tcPr/>
                </a:tc>
                <a:extLst>
                  <a:ext uri="{0D108BD9-81ED-4DB2-BD59-A6C34878D82A}">
                    <a16:rowId xmlns:a16="http://schemas.microsoft.com/office/drawing/2014/main" val="10000"/>
                  </a:ext>
                </a:extLst>
              </a:tr>
              <a:tr h="1297162">
                <a:tc>
                  <a:txBody>
                    <a:bodyPr/>
                    <a:lstStyle/>
                    <a:p>
                      <a:r>
                        <a:rPr lang="en-US" b="1" dirty="0"/>
                        <a:t>ESA-listed Middle Columbia River Steelhead</a:t>
                      </a:r>
                      <a:endParaRPr b="1" dirty="0"/>
                    </a:p>
                  </a:txBody>
                  <a:tcPr/>
                </a:tc>
                <a:tc>
                  <a:txBody>
                    <a:bodyPr/>
                    <a:lstStyle/>
                    <a:p>
                      <a:r>
                        <a:rPr lang="en-US" dirty="0"/>
                        <a:t>Primary: </a:t>
                      </a:r>
                      <a:r>
                        <a:rPr dirty="0"/>
                        <a:t>Juvenile</a:t>
                      </a:r>
                      <a:r>
                        <a:rPr lang="en-US" dirty="0"/>
                        <a:t> summer and winter rearing</a:t>
                      </a:r>
                    </a:p>
                    <a:p>
                      <a:endParaRPr lang="en-US" dirty="0"/>
                    </a:p>
                    <a:p>
                      <a:r>
                        <a:rPr lang="en-US" dirty="0"/>
                        <a:t>Also: spawning (flexible use of side-channels), smolt outmigration</a:t>
                      </a:r>
                      <a:endParaRPr dirty="0"/>
                    </a:p>
                  </a:txBody>
                  <a:tcPr/>
                </a:tc>
                <a:tc>
                  <a:txBody>
                    <a:bodyPr/>
                    <a:lstStyle/>
                    <a:p>
                      <a:r>
                        <a:rPr lang="en-US" dirty="0"/>
                        <a:t>Increased survival and productivity from flow and temperature </a:t>
                      </a:r>
                      <a:r>
                        <a:rPr dirty="0"/>
                        <a:t>refug</a:t>
                      </a:r>
                      <a:r>
                        <a:rPr lang="en-US" dirty="0"/>
                        <a:t>ia</a:t>
                      </a:r>
                      <a:r>
                        <a:rPr dirty="0"/>
                        <a:t>, </a:t>
                      </a:r>
                      <a:r>
                        <a:rPr lang="en-US" dirty="0"/>
                        <a:t>increased cover</a:t>
                      </a:r>
                      <a:r>
                        <a:rPr dirty="0"/>
                        <a:t>, </a:t>
                      </a:r>
                      <a:r>
                        <a:rPr lang="en-US" dirty="0"/>
                        <a:t>increased food and growth</a:t>
                      </a:r>
                      <a:endParaRPr dirty="0"/>
                    </a:p>
                  </a:txBody>
                  <a:tcPr/>
                </a:tc>
                <a:extLst>
                  <a:ext uri="{0D108BD9-81ED-4DB2-BD59-A6C34878D82A}">
                    <a16:rowId xmlns:a16="http://schemas.microsoft.com/office/drawing/2014/main" val="10001"/>
                  </a:ext>
                </a:extLst>
              </a:tr>
              <a:tr h="1297162">
                <a:tc>
                  <a:txBody>
                    <a:bodyPr/>
                    <a:lstStyle/>
                    <a:p>
                      <a:r>
                        <a:rPr b="1" dirty="0"/>
                        <a:t>Spring Chinook</a:t>
                      </a:r>
                    </a:p>
                  </a:txBody>
                  <a:tcPr/>
                </a:tc>
                <a:tc>
                  <a:txBody>
                    <a:bodyPr/>
                    <a:lstStyle/>
                    <a:p>
                      <a:r>
                        <a:rPr lang="en-US" dirty="0"/>
                        <a:t>Primary: </a:t>
                      </a:r>
                      <a:r>
                        <a:rPr dirty="0"/>
                        <a:t>Fry</a:t>
                      </a:r>
                      <a:r>
                        <a:rPr lang="en-US" dirty="0"/>
                        <a:t>,</a:t>
                      </a:r>
                      <a:r>
                        <a:rPr dirty="0"/>
                        <a:t> </a:t>
                      </a:r>
                      <a:r>
                        <a:rPr lang="en-US" dirty="0"/>
                        <a:t>juvenile summer and winter rearing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spawning (supplemental use of side-channels), smolt outmigration</a:t>
                      </a:r>
                    </a:p>
                  </a:txBody>
                  <a:tcPr/>
                </a:tc>
                <a:tc>
                  <a:txBody>
                    <a:bodyPr/>
                    <a:lstStyle/>
                    <a:p>
                      <a:r>
                        <a:rPr lang="en-US" dirty="0"/>
                        <a:t>Increased survival and productivity from shallow, low velocity margins, stable, thermally buffered habitat, increased food and growth</a:t>
                      </a:r>
                      <a:endParaRPr dirty="0"/>
                    </a:p>
                  </a:txBody>
                  <a:tcPr/>
                </a:tc>
                <a:extLst>
                  <a:ext uri="{0D108BD9-81ED-4DB2-BD59-A6C34878D82A}">
                    <a16:rowId xmlns:a16="http://schemas.microsoft.com/office/drawing/2014/main" val="10002"/>
                  </a:ext>
                </a:extLst>
              </a:tr>
              <a:tr h="723154">
                <a:tc>
                  <a:txBody>
                    <a:bodyPr/>
                    <a:lstStyle/>
                    <a:p>
                      <a:r>
                        <a:rPr b="1" dirty="0"/>
                        <a:t>Coho</a:t>
                      </a:r>
                    </a:p>
                  </a:txBody>
                  <a:tcPr/>
                </a:tc>
                <a:tc>
                  <a:txBody>
                    <a:bodyPr/>
                    <a:lstStyle/>
                    <a:p>
                      <a:r>
                        <a:rPr lang="en-US" dirty="0"/>
                        <a:t>Juvenile summer and winter rearing, spawning, egg fry survival</a:t>
                      </a:r>
                    </a:p>
                  </a:txBody>
                  <a:tcPr/>
                </a:tc>
                <a:tc>
                  <a:txBody>
                    <a:bodyPr/>
                    <a:lstStyle/>
                    <a:p>
                      <a:r>
                        <a:rPr lang="en-US" dirty="0"/>
                        <a:t>Low-gradient side channels, high oxygen, stable incubation, </a:t>
                      </a:r>
                      <a:endParaRPr dirty="0"/>
                    </a:p>
                  </a:txBody>
                  <a:tcPr/>
                </a:tc>
                <a:extLst>
                  <a:ext uri="{0D108BD9-81ED-4DB2-BD59-A6C34878D82A}">
                    <a16:rowId xmlns:a16="http://schemas.microsoft.com/office/drawing/2014/main" val="10004"/>
                  </a:ext>
                </a:extLst>
              </a:tr>
              <a:tr h="723154">
                <a:tc>
                  <a:txBody>
                    <a:bodyPr/>
                    <a:lstStyle/>
                    <a:p>
                      <a:r>
                        <a:rPr lang="en-US" dirty="0"/>
                        <a:t>Sockeye</a:t>
                      </a:r>
                      <a:endParaRPr dirty="0"/>
                    </a:p>
                  </a:txBody>
                  <a:tcPr/>
                </a:tc>
                <a:tc>
                  <a:txBody>
                    <a:bodyPr/>
                    <a:lstStyle/>
                    <a:p>
                      <a:r>
                        <a:rPr lang="en-US" dirty="0"/>
                        <a:t>Migratory adults and smolts</a:t>
                      </a:r>
                      <a:endParaRPr dirty="0"/>
                    </a:p>
                  </a:txBody>
                  <a:tcPr/>
                </a:tc>
                <a:tc>
                  <a:txBody>
                    <a:bodyPr/>
                    <a:lstStyle/>
                    <a:p>
                      <a:r>
                        <a:rPr lang="en-US" dirty="0"/>
                        <a:t>Velocity refugia and holding areas</a:t>
                      </a:r>
                      <a:endParaRPr dirty="0"/>
                    </a:p>
                  </a:txBody>
                  <a:tcPr/>
                </a:tc>
                <a:extLst>
                  <a:ext uri="{0D108BD9-81ED-4DB2-BD59-A6C34878D82A}">
                    <a16:rowId xmlns:a16="http://schemas.microsoft.com/office/drawing/2014/main" val="57500955"/>
                  </a:ext>
                </a:extLst>
              </a:tr>
              <a:tr h="723154">
                <a:tc>
                  <a:txBody>
                    <a:bodyPr/>
                    <a:lstStyle/>
                    <a:p>
                      <a:r>
                        <a:rPr lang="en-US" dirty="0"/>
                        <a:t>ESA-listed </a:t>
                      </a:r>
                      <a:r>
                        <a:rPr dirty="0"/>
                        <a:t>Bull Trout</a:t>
                      </a:r>
                    </a:p>
                  </a:txBody>
                  <a:tcPr/>
                </a:tc>
                <a:tc>
                  <a:txBody>
                    <a:bodyPr/>
                    <a:lstStyle/>
                    <a:p>
                      <a:r>
                        <a:rPr lang="en-US" dirty="0"/>
                        <a:t>FMO habitat: migratory adults</a:t>
                      </a:r>
                      <a:endParaRPr dirty="0"/>
                    </a:p>
                  </a:txBody>
                  <a:tcPr/>
                </a:tc>
                <a:tc>
                  <a:txBody>
                    <a:bodyPr/>
                    <a:lstStyle/>
                    <a:p>
                      <a:r>
                        <a:rPr lang="en-US" dirty="0"/>
                        <a:t>Foraging and thermal refuge</a:t>
                      </a:r>
                      <a:endParaRPr dirty="0"/>
                    </a:p>
                  </a:txBody>
                  <a:tcPr/>
                </a:tc>
                <a:extLst>
                  <a:ext uri="{0D108BD9-81ED-4DB2-BD59-A6C34878D82A}">
                    <a16:rowId xmlns:a16="http://schemas.microsoft.com/office/drawing/2014/main" val="1176137795"/>
                  </a:ext>
                </a:extLst>
              </a:tr>
            </a:tbl>
          </a:graphicData>
        </a:graphic>
      </p:graphicFrame>
    </p:spTree>
    <p:extLst>
      <p:ext uri="{BB962C8B-B14F-4D97-AF65-F5344CB8AC3E}">
        <p14:creationId xmlns:p14="http://schemas.microsoft.com/office/powerpoint/2010/main" val="1800432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utdoor, tree, sky, grass&#10;&#10;AI-generated content may be incorrect.">
            <a:extLst>
              <a:ext uri="{FF2B5EF4-FFF2-40B4-BE49-F238E27FC236}">
                <a16:creationId xmlns:a16="http://schemas.microsoft.com/office/drawing/2014/main" id="{E10128EC-B3EB-CC81-46EB-CCEC8FCB31C7}"/>
              </a:ext>
            </a:extLst>
          </p:cNvPr>
          <p:cNvPicPr>
            <a:picLocks noChangeAspect="1"/>
          </p:cNvPicPr>
          <p:nvPr/>
        </p:nvPicPr>
        <p:blipFill>
          <a:blip r:embed="rId3">
            <a:extLst>
              <a:ext uri="{28A0092B-C50C-407E-A947-70E740481C1C}">
                <a14:useLocalDpi xmlns:a14="http://schemas.microsoft.com/office/drawing/2010/main" val="0"/>
              </a:ext>
            </a:extLst>
          </a:blip>
          <a:srcRect l="5287" r="949"/>
          <a:stretch>
            <a:fillRect/>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B73ADD-A84A-EDC7-64EB-CCC86B557BED}"/>
              </a:ext>
            </a:extLst>
          </p:cNvPr>
          <p:cNvSpPr>
            <a:spLocks noGrp="1"/>
          </p:cNvSpPr>
          <p:nvPr>
            <p:ph type="title"/>
          </p:nvPr>
        </p:nvSpPr>
        <p:spPr>
          <a:xfrm>
            <a:off x="838200" y="365125"/>
            <a:ext cx="3822189" cy="1016203"/>
          </a:xfrm>
        </p:spPr>
        <p:txBody>
          <a:bodyPr vert="horz" lIns="91440" tIns="45720" rIns="91440" bIns="45720" rtlCol="0" anchor="ctr">
            <a:normAutofit fontScale="90000"/>
          </a:bodyPr>
          <a:lstStyle/>
          <a:p>
            <a:r>
              <a:rPr lang="en-US" sz="2800" i="1" dirty="0">
                <a:latin typeface="Calibri Light" panose="020F0302020204030204" pitchFamily="34" charset="0"/>
                <a:ea typeface="Calibri Light" panose="020F0302020204030204" pitchFamily="34" charset="0"/>
                <a:cs typeface="Calibri Light" panose="020F0302020204030204" pitchFamily="34" charset="0"/>
              </a:rPr>
              <a:t>Priority Restoration Actions in a Priority Reach</a:t>
            </a:r>
            <a:br>
              <a:rPr lang="en-US" sz="1900" b="1" dirty="0"/>
            </a:br>
            <a:endParaRPr lang="en-US" sz="1900" b="1" dirty="0"/>
          </a:p>
        </p:txBody>
      </p:sp>
      <p:sp>
        <p:nvSpPr>
          <p:cNvPr id="8" name="TextBox 7">
            <a:extLst>
              <a:ext uri="{FF2B5EF4-FFF2-40B4-BE49-F238E27FC236}">
                <a16:creationId xmlns:a16="http://schemas.microsoft.com/office/drawing/2014/main" id="{E880F661-3989-567A-A725-F6115BD7AAEC}"/>
              </a:ext>
            </a:extLst>
          </p:cNvPr>
          <p:cNvSpPr txBox="1"/>
          <p:nvPr/>
        </p:nvSpPr>
        <p:spPr>
          <a:xfrm>
            <a:off x="838200" y="1507787"/>
            <a:ext cx="5047034" cy="466917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57150">
              <a:lnSpc>
                <a:spcPct val="90000"/>
              </a:lnSpc>
              <a:spcAft>
                <a:spcPts val="600"/>
              </a:spcAft>
            </a:pPr>
            <a:r>
              <a:rPr lang="en-US" dirty="0">
                <a:latin typeface="Calibri" panose="020F0502020204030204" pitchFamily="34" charset="0"/>
                <a:ea typeface="Calibri" panose="020F0502020204030204" pitchFamily="34" charset="0"/>
                <a:cs typeface="Calibri" panose="020F0502020204030204" pitchFamily="34" charset="0"/>
              </a:rPr>
              <a:t>Steelhead Recovery Plan:</a:t>
            </a:r>
          </a:p>
          <a:p>
            <a:pPr marL="342900" indent="-285750">
              <a:lnSpc>
                <a:spcPct val="90000"/>
              </a:lnSpc>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Upper Yakima Action #12</a:t>
            </a:r>
          </a:p>
          <a:p>
            <a:pPr marL="57150">
              <a:lnSpc>
                <a:spcPct val="90000"/>
              </a:lnSpc>
              <a:spcAft>
                <a:spcPts val="600"/>
              </a:spcAft>
            </a:pPr>
            <a:r>
              <a:rPr lang="en-US" i="1" dirty="0">
                <a:latin typeface="Calibri" panose="020F0502020204030204" pitchFamily="34" charset="0"/>
                <a:ea typeface="Calibri" panose="020F0502020204030204" pitchFamily="34" charset="0"/>
                <a:cs typeface="Calibri" panose="020F0502020204030204" pitchFamily="34" charset="0"/>
              </a:rPr>
              <a:t>       Reduce confinement of Upper Yakima River</a:t>
            </a:r>
          </a:p>
          <a:p>
            <a:pPr marL="342900" indent="-285750">
              <a:lnSpc>
                <a:spcPct val="90000"/>
              </a:lnSpc>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Upper Yakima Action #13</a:t>
            </a:r>
          </a:p>
          <a:p>
            <a:pPr marL="57150">
              <a:lnSpc>
                <a:spcPct val="90000"/>
              </a:lnSpc>
              <a:spcAft>
                <a:spcPts val="600"/>
              </a:spcAft>
            </a:pPr>
            <a:r>
              <a:rPr lang="en-US" i="1" dirty="0">
                <a:latin typeface="Calibri" panose="020F0502020204030204" pitchFamily="34" charset="0"/>
                <a:ea typeface="Calibri" panose="020F0502020204030204" pitchFamily="34" charset="0"/>
                <a:cs typeface="Calibri" panose="020F0502020204030204" pitchFamily="34" charset="0"/>
              </a:rPr>
              <a:t>      Protect and restore floodplain, riparian, and in-channel habitats in the Kittitas Reach</a:t>
            </a:r>
          </a:p>
          <a:p>
            <a:pPr marL="342900" indent="-285750">
              <a:lnSpc>
                <a:spcPct val="90000"/>
              </a:lnSpc>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Basin-wide Action #12</a:t>
            </a:r>
          </a:p>
          <a:p>
            <a:pPr marL="57150">
              <a:lnSpc>
                <a:spcPct val="90000"/>
              </a:lnSpc>
              <a:spcAft>
                <a:spcPts val="600"/>
              </a:spcAft>
            </a:pPr>
            <a:r>
              <a:rPr lang="en-US" i="1" dirty="0">
                <a:latin typeface="Calibri" panose="020F0502020204030204" pitchFamily="34" charset="0"/>
                <a:ea typeface="Calibri" panose="020F0502020204030204" pitchFamily="34" charset="0"/>
                <a:cs typeface="Calibri" panose="020F0502020204030204" pitchFamily="34" charset="0"/>
              </a:rPr>
              <a:t>      Improve cottonwood recruitment</a:t>
            </a:r>
          </a:p>
          <a:p>
            <a:pPr marL="57150">
              <a:lnSpc>
                <a:spcPct val="90000"/>
              </a:lnSpc>
              <a:spcAft>
                <a:spcPts val="600"/>
              </a:spcAft>
            </a:pPr>
            <a:r>
              <a:rPr lang="en-US" dirty="0">
                <a:latin typeface="Calibri" panose="020F0502020204030204" pitchFamily="34" charset="0"/>
                <a:ea typeface="Calibri" panose="020F0502020204030204" pitchFamily="34" charset="0"/>
                <a:cs typeface="Calibri" panose="020F0502020204030204" pitchFamily="34" charset="0"/>
              </a:rPr>
              <a:t>SRFB Focused Project No. 21</a:t>
            </a:r>
          </a:p>
          <a:p>
            <a:pPr marL="342900" indent="-285750">
              <a:lnSpc>
                <a:spcPct val="90000"/>
              </a:lnSpc>
              <a:spcAft>
                <a:spcPts val="600"/>
              </a:spcAft>
              <a:buFont typeface="Arial" panose="020B0604020202020204" pitchFamily="34" charset="0"/>
              <a:buChar char="•"/>
            </a:pPr>
            <a:r>
              <a:rPr lang="en-US" i="1" dirty="0">
                <a:latin typeface="Calibri" panose="020F0502020204030204" pitchFamily="34" charset="0"/>
                <a:ea typeface="Calibri" panose="020F0502020204030204" pitchFamily="34" charset="0"/>
                <a:cs typeface="Calibri" panose="020F0502020204030204" pitchFamily="34" charset="0"/>
              </a:rPr>
              <a:t>Upper Yakima Floodplain &amp; Side Channel Restoration Dike setbacks and other projects that increase connectivity between the channel and its floodplain or between the channel and existing off-channel habitat. </a:t>
            </a:r>
          </a:p>
          <a:p>
            <a:pPr marL="57150">
              <a:lnSpc>
                <a:spcPct val="90000"/>
              </a:lnSpc>
              <a:spcAft>
                <a:spcPts val="600"/>
              </a:spcAft>
            </a:pPr>
            <a:r>
              <a:rPr lang="en-US" dirty="0">
                <a:latin typeface="Calibri" panose="020F0502020204030204" pitchFamily="34" charset="0"/>
                <a:ea typeface="Calibri" panose="020F0502020204030204" pitchFamily="34" charset="0"/>
                <a:cs typeface="Calibri" panose="020F0502020204030204" pitchFamily="34" charset="0"/>
              </a:rPr>
              <a:t>Yakima Basin Integrated Plan Habitat Priority</a:t>
            </a:r>
          </a:p>
          <a:p>
            <a:pPr marL="285750"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1225551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5E45DB-4C51-D10F-8546-6C815F08BDB5}"/>
              </a:ext>
            </a:extLst>
          </p:cNvPr>
          <p:cNvPicPr>
            <a:picLocks noChangeAspect="1"/>
          </p:cNvPicPr>
          <p:nvPr/>
        </p:nvPicPr>
        <p:blipFill>
          <a:blip r:embed="rId3"/>
          <a:srcRect b="1496"/>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0DF784-282A-BE51-05D8-C10A25AA3199}"/>
              </a:ext>
            </a:extLst>
          </p:cNvPr>
          <p:cNvSpPr>
            <a:spLocks noGrp="1"/>
          </p:cNvSpPr>
          <p:nvPr>
            <p:ph type="title"/>
          </p:nvPr>
        </p:nvSpPr>
        <p:spPr>
          <a:xfrm>
            <a:off x="838200" y="365125"/>
            <a:ext cx="3822189" cy="1388039"/>
          </a:xfrm>
        </p:spPr>
        <p:txBody>
          <a:bodyPr>
            <a:normAutofit/>
          </a:bodyPr>
          <a:lstStyle/>
          <a:p>
            <a:r>
              <a:rPr lang="en-US" sz="4000" i="1" dirty="0">
                <a:latin typeface="Calibri Light" panose="020F0302020204030204" pitchFamily="34" charset="0"/>
                <a:ea typeface="Calibri Light" panose="020F0302020204030204" pitchFamily="34" charset="0"/>
                <a:cs typeface="Calibri Light" panose="020F0302020204030204" pitchFamily="34" charset="0"/>
              </a:rPr>
              <a:t>Challenges</a:t>
            </a:r>
          </a:p>
        </p:txBody>
      </p:sp>
      <p:sp>
        <p:nvSpPr>
          <p:cNvPr id="3" name="Content Placeholder 2">
            <a:extLst>
              <a:ext uri="{FF2B5EF4-FFF2-40B4-BE49-F238E27FC236}">
                <a16:creationId xmlns:a16="http://schemas.microsoft.com/office/drawing/2014/main" id="{546B6DAA-B6F4-4853-FE5B-22B74ADBE272}"/>
              </a:ext>
            </a:extLst>
          </p:cNvPr>
          <p:cNvSpPr>
            <a:spLocks noGrp="1"/>
          </p:cNvSpPr>
          <p:nvPr>
            <p:ph idx="1"/>
          </p:nvPr>
        </p:nvSpPr>
        <p:spPr>
          <a:xfrm>
            <a:off x="838200" y="1753164"/>
            <a:ext cx="3822189" cy="4900555"/>
          </a:xfrm>
        </p:spPr>
        <p:txBody>
          <a:bodyPr>
            <a:no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Flip-flop (summer irrigation flow approaches Q 1.25)</a:t>
            </a:r>
          </a:p>
          <a:p>
            <a:pPr lvl="1"/>
            <a:r>
              <a:rPr lang="en-US" sz="1800" dirty="0">
                <a:latin typeface="Calibri" panose="020F0502020204030204" pitchFamily="34" charset="0"/>
                <a:ea typeface="Calibri" panose="020F0502020204030204" pitchFamily="34" charset="0"/>
                <a:cs typeface="Calibri" panose="020F0502020204030204" pitchFamily="34" charset="0"/>
              </a:rPr>
              <a:t>Current approach results in large areas of shallow water through summer</a:t>
            </a:r>
          </a:p>
          <a:p>
            <a:pPr lvl="1"/>
            <a:r>
              <a:rPr lang="en-US" sz="1800" dirty="0">
                <a:latin typeface="Calibri" panose="020F0502020204030204" pitchFamily="34" charset="0"/>
                <a:ea typeface="Calibri" panose="020F0502020204030204" pitchFamily="34" charset="0"/>
                <a:cs typeface="Calibri" panose="020F0502020204030204" pitchFamily="34" charset="0"/>
              </a:rPr>
              <a:t>Revegetation cost escalator</a:t>
            </a:r>
          </a:p>
          <a:p>
            <a:r>
              <a:rPr lang="en-US" sz="1800" dirty="0">
                <a:latin typeface="Calibri" panose="020F0502020204030204" pitchFamily="34" charset="0"/>
                <a:ea typeface="Calibri" panose="020F0502020204030204" pitchFamily="34" charset="0"/>
                <a:cs typeface="Calibri" panose="020F0502020204030204" pitchFamily="34" charset="0"/>
              </a:rPr>
              <a:t>Site is too wet to support additional land use goals*</a:t>
            </a:r>
          </a:p>
          <a:p>
            <a:r>
              <a:rPr lang="en-US" sz="1800" dirty="0">
                <a:latin typeface="Calibri" panose="020F0502020204030204" pitchFamily="34" charset="0"/>
                <a:ea typeface="Calibri" panose="020F0502020204030204" pitchFamily="34" charset="0"/>
                <a:cs typeface="Calibri" panose="020F0502020204030204" pitchFamily="34" charset="0"/>
              </a:rPr>
              <a:t>PSE Natural Gas Pipeline Concerns</a:t>
            </a:r>
          </a:p>
          <a:p>
            <a:r>
              <a:rPr lang="en-US" sz="1800" dirty="0">
                <a:latin typeface="Calibri" panose="020F0502020204030204" pitchFamily="34" charset="0"/>
                <a:ea typeface="Calibri" panose="020F0502020204030204" pitchFamily="34" charset="0"/>
                <a:cs typeface="Calibri" panose="020F0502020204030204" pitchFamily="34" charset="0"/>
              </a:rPr>
              <a:t>Actively considering Hansen Pits Redesign</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a:t>
            </a:r>
            <a:r>
              <a:rPr lang="en-US" sz="1400" dirty="0">
                <a:latin typeface="Calibri" panose="020F0502020204030204" pitchFamily="34" charset="0"/>
                <a:ea typeface="Calibri" panose="020F0502020204030204" pitchFamily="34" charset="0"/>
                <a:cs typeface="Calibri" panose="020F0502020204030204" pitchFamily="34" charset="0"/>
              </a:rPr>
              <a:t>on property acquired with Floodplains by Design Funding</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4780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EBC5ECF-C354-5B41-601C-7FD7F6BD5041}"/>
              </a:ext>
            </a:extLst>
          </p:cNvPr>
          <p:cNvPicPr>
            <a:picLocks noChangeAspect="1"/>
          </p:cNvPicPr>
          <p:nvPr/>
        </p:nvPicPr>
        <p:blipFill>
          <a:blip r:embed="rId2"/>
          <a:srcRect r="10820" b="1"/>
          <a:stretch>
            <a:fillRect/>
          </a:stretch>
        </p:blipFill>
        <p:spPr>
          <a:xfrm>
            <a:off x="-3047"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B2F2DC-82C3-0E47-C4C3-D83E2F3F1A6D}"/>
              </a:ext>
            </a:extLst>
          </p:cNvPr>
          <p:cNvSpPr>
            <a:spLocks noGrp="1"/>
          </p:cNvSpPr>
          <p:nvPr>
            <p:ph type="title"/>
          </p:nvPr>
        </p:nvSpPr>
        <p:spPr>
          <a:xfrm>
            <a:off x="7105584" y="365125"/>
            <a:ext cx="3822189" cy="1899912"/>
          </a:xfrm>
        </p:spPr>
        <p:txBody>
          <a:bodyPr>
            <a:normAutofit/>
          </a:bodyPr>
          <a:lstStyle/>
          <a:p>
            <a:r>
              <a:rPr lang="en-US" sz="4000" dirty="0"/>
              <a:t>Culmination </a:t>
            </a:r>
          </a:p>
        </p:txBody>
      </p:sp>
      <p:sp>
        <p:nvSpPr>
          <p:cNvPr id="8" name="Content Placeholder 7">
            <a:extLst>
              <a:ext uri="{FF2B5EF4-FFF2-40B4-BE49-F238E27FC236}">
                <a16:creationId xmlns:a16="http://schemas.microsoft.com/office/drawing/2014/main" id="{8AB46ACF-5DDF-A546-6209-DF3A881D6671}"/>
              </a:ext>
            </a:extLst>
          </p:cNvPr>
          <p:cNvSpPr>
            <a:spLocks noGrp="1"/>
          </p:cNvSpPr>
          <p:nvPr>
            <p:ph idx="1"/>
          </p:nvPr>
        </p:nvSpPr>
        <p:spPr>
          <a:xfrm>
            <a:off x="7105584" y="2432875"/>
            <a:ext cx="3822189" cy="3742762"/>
          </a:xfrm>
        </p:spPr>
        <p:txBody>
          <a:bodyPr>
            <a:normAutofit/>
          </a:bodyPr>
          <a:lstStyle/>
          <a:p>
            <a:r>
              <a:rPr lang="en-US" sz="2000" dirty="0"/>
              <a:t>Development of strategic plan</a:t>
            </a:r>
          </a:p>
          <a:p>
            <a:r>
              <a:rPr lang="en-US" sz="2000" dirty="0"/>
              <a:t>Early Action Investment</a:t>
            </a:r>
          </a:p>
          <a:p>
            <a:r>
              <a:rPr lang="en-US" sz="2000" dirty="0"/>
              <a:t>Acquisition of 425 acres</a:t>
            </a:r>
          </a:p>
          <a:p>
            <a:r>
              <a:rPr lang="en-US" sz="2000" dirty="0"/>
              <a:t>Conceptual Design</a:t>
            </a:r>
          </a:p>
          <a:p>
            <a:r>
              <a:rPr lang="en-US" sz="2000" dirty="0"/>
              <a:t>Preliminary Design</a:t>
            </a:r>
          </a:p>
          <a:p>
            <a:r>
              <a:rPr lang="en-US" sz="2000" dirty="0"/>
              <a:t>Final Design</a:t>
            </a:r>
          </a:p>
        </p:txBody>
      </p:sp>
      <p:sp>
        <p:nvSpPr>
          <p:cNvPr id="6" name="TextBox 5">
            <a:extLst>
              <a:ext uri="{FF2B5EF4-FFF2-40B4-BE49-F238E27FC236}">
                <a16:creationId xmlns:a16="http://schemas.microsoft.com/office/drawing/2014/main" id="{C4FCCC70-67E9-6FA5-BF0C-443904565BE1}"/>
              </a:ext>
            </a:extLst>
          </p:cNvPr>
          <p:cNvSpPr txBox="1"/>
          <p:nvPr/>
        </p:nvSpPr>
        <p:spPr>
          <a:xfrm>
            <a:off x="10756490" y="2421552"/>
            <a:ext cx="1321657" cy="369332"/>
          </a:xfrm>
          <a:prstGeom prst="rect">
            <a:avLst/>
          </a:prstGeom>
          <a:noFill/>
        </p:spPr>
        <p:txBody>
          <a:bodyPr wrap="square">
            <a:spAutoFit/>
          </a:bodyPr>
          <a:lstStyle/>
          <a:p>
            <a:r>
              <a:rPr lang="en-US" dirty="0">
                <a:solidFill>
                  <a:schemeClr val="accent2"/>
                </a:solidFill>
              </a:rPr>
              <a:t>#12-1358 P</a:t>
            </a:r>
          </a:p>
        </p:txBody>
      </p:sp>
      <p:sp>
        <p:nvSpPr>
          <p:cNvPr id="7" name="TextBox 6">
            <a:extLst>
              <a:ext uri="{FF2B5EF4-FFF2-40B4-BE49-F238E27FC236}">
                <a16:creationId xmlns:a16="http://schemas.microsoft.com/office/drawing/2014/main" id="{4129354A-0F41-7C0C-C566-A95B9C2E1D26}"/>
              </a:ext>
            </a:extLst>
          </p:cNvPr>
          <p:cNvSpPr txBox="1"/>
          <p:nvPr/>
        </p:nvSpPr>
        <p:spPr>
          <a:xfrm>
            <a:off x="10753443" y="3651296"/>
            <a:ext cx="1321657" cy="369332"/>
          </a:xfrm>
          <a:prstGeom prst="rect">
            <a:avLst/>
          </a:prstGeom>
          <a:noFill/>
        </p:spPr>
        <p:txBody>
          <a:bodyPr wrap="square">
            <a:spAutoFit/>
          </a:bodyPr>
          <a:lstStyle/>
          <a:p>
            <a:r>
              <a:rPr lang="en-US" dirty="0">
                <a:solidFill>
                  <a:schemeClr val="accent2"/>
                </a:solidFill>
              </a:rPr>
              <a:t>#22-1961 C</a:t>
            </a:r>
          </a:p>
        </p:txBody>
      </p:sp>
      <p:sp>
        <p:nvSpPr>
          <p:cNvPr id="9" name="TextBox 8">
            <a:extLst>
              <a:ext uri="{FF2B5EF4-FFF2-40B4-BE49-F238E27FC236}">
                <a16:creationId xmlns:a16="http://schemas.microsoft.com/office/drawing/2014/main" id="{F7A03B1A-E727-114E-5CC8-E8FD4230E820}"/>
              </a:ext>
            </a:extLst>
          </p:cNvPr>
          <p:cNvSpPr txBox="1"/>
          <p:nvPr/>
        </p:nvSpPr>
        <p:spPr>
          <a:xfrm>
            <a:off x="10753443" y="2744071"/>
            <a:ext cx="1321657" cy="369332"/>
          </a:xfrm>
          <a:prstGeom prst="rect">
            <a:avLst/>
          </a:prstGeom>
          <a:noFill/>
        </p:spPr>
        <p:txBody>
          <a:bodyPr wrap="square">
            <a:spAutoFit/>
          </a:bodyPr>
          <a:lstStyle/>
          <a:p>
            <a:r>
              <a:rPr lang="en-US" dirty="0">
                <a:solidFill>
                  <a:schemeClr val="accent2"/>
                </a:solidFill>
              </a:rPr>
              <a:t>#20-1391 R</a:t>
            </a:r>
          </a:p>
        </p:txBody>
      </p:sp>
      <p:sp>
        <p:nvSpPr>
          <p:cNvPr id="10" name="TextBox 9">
            <a:extLst>
              <a:ext uri="{FF2B5EF4-FFF2-40B4-BE49-F238E27FC236}">
                <a16:creationId xmlns:a16="http://schemas.microsoft.com/office/drawing/2014/main" id="{2FF8A898-7D3A-90D7-0819-518A48159EBD}"/>
              </a:ext>
            </a:extLst>
          </p:cNvPr>
          <p:cNvSpPr txBox="1"/>
          <p:nvPr/>
        </p:nvSpPr>
        <p:spPr>
          <a:xfrm>
            <a:off x="10753443" y="2977486"/>
            <a:ext cx="1321657" cy="369332"/>
          </a:xfrm>
          <a:prstGeom prst="rect">
            <a:avLst/>
          </a:prstGeom>
          <a:noFill/>
        </p:spPr>
        <p:txBody>
          <a:bodyPr wrap="square">
            <a:spAutoFit/>
          </a:bodyPr>
          <a:lstStyle/>
          <a:p>
            <a:r>
              <a:rPr lang="en-US" dirty="0">
                <a:solidFill>
                  <a:schemeClr val="accent2"/>
                </a:solidFill>
              </a:rPr>
              <a:t>#25-1183 R</a:t>
            </a:r>
          </a:p>
        </p:txBody>
      </p:sp>
    </p:spTree>
    <p:extLst>
      <p:ext uri="{BB962C8B-B14F-4D97-AF65-F5344CB8AC3E}">
        <p14:creationId xmlns:p14="http://schemas.microsoft.com/office/powerpoint/2010/main" val="2905012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E65D517-46E4-8037-A63D-629DE1253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147DA-6728-672F-DC52-D682AB539A1B}"/>
              </a:ext>
            </a:extLst>
          </p:cNvPr>
          <p:cNvSpPr>
            <a:spLocks noGrp="1"/>
          </p:cNvSpPr>
          <p:nvPr>
            <p:ph type="title"/>
          </p:nvPr>
        </p:nvSpPr>
        <p:spPr>
          <a:xfrm>
            <a:off x="758952" y="276198"/>
            <a:ext cx="10477600" cy="1157242"/>
          </a:xfrm>
        </p:spPr>
        <p:txBody>
          <a:bodyPr>
            <a:normAutofit/>
          </a:bodyPr>
          <a:lstStyle/>
          <a:p>
            <a:r>
              <a:rPr lang="en-US" sz="4000"/>
              <a:t>Funding Picture</a:t>
            </a:r>
          </a:p>
        </p:txBody>
      </p:sp>
      <p:graphicFrame>
        <p:nvGraphicFramePr>
          <p:cNvPr id="4" name="Content Placeholder 3">
            <a:extLst>
              <a:ext uri="{FF2B5EF4-FFF2-40B4-BE49-F238E27FC236}">
                <a16:creationId xmlns:a16="http://schemas.microsoft.com/office/drawing/2014/main" id="{8B2F38FA-3259-EE4E-A0D8-9C56E4F02FB2}"/>
              </a:ext>
            </a:extLst>
          </p:cNvPr>
          <p:cNvGraphicFramePr>
            <a:graphicFrameLocks noGrp="1"/>
          </p:cNvGraphicFramePr>
          <p:nvPr>
            <p:ph idx="1"/>
            <p:extLst>
              <p:ext uri="{D42A27DB-BD31-4B8C-83A1-F6EECF244321}">
                <p14:modId xmlns:p14="http://schemas.microsoft.com/office/powerpoint/2010/main" val="3270976037"/>
              </p:ext>
            </p:extLst>
          </p:nvPr>
        </p:nvGraphicFramePr>
        <p:xfrm>
          <a:off x="758952" y="2088232"/>
          <a:ext cx="10477600" cy="3250681"/>
        </p:xfrm>
        <a:graphic>
          <a:graphicData uri="http://schemas.openxmlformats.org/drawingml/2006/table">
            <a:tbl>
              <a:tblPr firstRow="1" bandRow="1"/>
              <a:tblGrid>
                <a:gridCol w="4689473">
                  <a:extLst>
                    <a:ext uri="{9D8B030D-6E8A-4147-A177-3AD203B41FA5}">
                      <a16:colId xmlns:a16="http://schemas.microsoft.com/office/drawing/2014/main" val="3471934767"/>
                    </a:ext>
                  </a:extLst>
                </a:gridCol>
                <a:gridCol w="1639115">
                  <a:extLst>
                    <a:ext uri="{9D8B030D-6E8A-4147-A177-3AD203B41FA5}">
                      <a16:colId xmlns:a16="http://schemas.microsoft.com/office/drawing/2014/main" val="4138070565"/>
                    </a:ext>
                  </a:extLst>
                </a:gridCol>
                <a:gridCol w="1383004">
                  <a:extLst>
                    <a:ext uri="{9D8B030D-6E8A-4147-A177-3AD203B41FA5}">
                      <a16:colId xmlns:a16="http://schemas.microsoft.com/office/drawing/2014/main" val="2727288026"/>
                    </a:ext>
                  </a:extLst>
                </a:gridCol>
                <a:gridCol w="1383004">
                  <a:extLst>
                    <a:ext uri="{9D8B030D-6E8A-4147-A177-3AD203B41FA5}">
                      <a16:colId xmlns:a16="http://schemas.microsoft.com/office/drawing/2014/main" val="614121664"/>
                    </a:ext>
                  </a:extLst>
                </a:gridCol>
                <a:gridCol w="1383004">
                  <a:extLst>
                    <a:ext uri="{9D8B030D-6E8A-4147-A177-3AD203B41FA5}">
                      <a16:colId xmlns:a16="http://schemas.microsoft.com/office/drawing/2014/main" val="506630839"/>
                    </a:ext>
                  </a:extLst>
                </a:gridCol>
              </a:tblGrid>
              <a:tr h="464383">
                <a:tc>
                  <a:txBody>
                    <a:bodyPr/>
                    <a:lstStyle/>
                    <a:p>
                      <a:pPr algn="l" fontAlgn="b"/>
                      <a:r>
                        <a:rPr lang="en-US" sz="2100" b="1"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2028</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2029</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2030</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2031</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8452250"/>
                  </a:ext>
                </a:extLst>
              </a:tr>
              <a:tr h="464383">
                <a:tc>
                  <a:txBody>
                    <a:bodyPr/>
                    <a:lstStyle/>
                    <a:p>
                      <a:pPr algn="l" fontAlgn="b"/>
                      <a:r>
                        <a:rPr lang="en-US" sz="2100" b="0" i="0" u="none" strike="noStrike" dirty="0">
                          <a:solidFill>
                            <a:srgbClr val="000000"/>
                          </a:solidFill>
                          <a:effectLst/>
                          <a:latin typeface="Calibri" panose="020F0502020204030204" pitchFamily="34" charset="0"/>
                        </a:rPr>
                        <a:t>Earthwork and Wood Structures</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2100" b="0" i="0" u="none" strike="noStrike" dirty="0">
                          <a:solidFill>
                            <a:srgbClr val="000000"/>
                          </a:solidFill>
                          <a:effectLst/>
                          <a:latin typeface="Calibri" panose="020F0502020204030204" pitchFamily="34" charset="0"/>
                        </a:rPr>
                        <a:t>14,804,000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690102696"/>
                  </a:ext>
                </a:extLst>
              </a:tr>
              <a:tr h="464383">
                <a:tc>
                  <a:txBody>
                    <a:bodyPr/>
                    <a:lstStyle/>
                    <a:p>
                      <a:pPr algn="l" fontAlgn="b"/>
                      <a:r>
                        <a:rPr lang="en-US" sz="2100" b="0" i="0" u="none" strike="noStrike" dirty="0">
                          <a:solidFill>
                            <a:schemeClr val="accent2"/>
                          </a:solidFill>
                          <a:effectLst/>
                          <a:latin typeface="Calibri" panose="020F0502020204030204" pitchFamily="34" charset="0"/>
                        </a:rPr>
                        <a:t>SRFB Targeted Investment Request</a:t>
                      </a:r>
                    </a:p>
                  </a:txBody>
                  <a:tcPr marL="32797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dirty="0">
                          <a:solidFill>
                            <a:schemeClr val="accent2"/>
                          </a:solidFill>
                          <a:effectLst/>
                          <a:latin typeface="Calibri" panose="020F0502020204030204" pitchFamily="34" charset="0"/>
                        </a:rPr>
                        <a:t>(1,903,000)</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518814"/>
                  </a:ext>
                </a:extLst>
              </a:tr>
              <a:tr h="464383">
                <a:tc>
                  <a:txBody>
                    <a:bodyPr/>
                    <a:lstStyle/>
                    <a:p>
                      <a:pPr algn="l" fontAlgn="b"/>
                      <a:r>
                        <a:rPr lang="en-US" sz="2100" b="0" i="0" u="none" strike="noStrike">
                          <a:solidFill>
                            <a:srgbClr val="000000"/>
                          </a:solidFill>
                          <a:effectLst/>
                          <a:latin typeface="Calibri" panose="020F0502020204030204" pitchFamily="34" charset="0"/>
                        </a:rPr>
                        <a:t>Floodplains by Design</a:t>
                      </a:r>
                    </a:p>
                  </a:txBody>
                  <a:tcPr marL="32797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dirty="0">
                          <a:solidFill>
                            <a:srgbClr val="000000"/>
                          </a:solidFill>
                          <a:effectLst/>
                          <a:latin typeface="Calibri" panose="020F0502020204030204" pitchFamily="34" charset="0"/>
                        </a:rPr>
                        <a:t>(9,900,000)</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7379297"/>
                  </a:ext>
                </a:extLst>
              </a:tr>
              <a:tr h="464383">
                <a:tc>
                  <a:txBody>
                    <a:bodyPr/>
                    <a:lstStyle/>
                    <a:p>
                      <a:pPr algn="l" fontAlgn="b"/>
                      <a:r>
                        <a:rPr lang="en-US" sz="2100" b="0" i="0" u="none" strike="noStrike">
                          <a:solidFill>
                            <a:srgbClr val="000000"/>
                          </a:solidFill>
                          <a:effectLst/>
                          <a:latin typeface="Calibri" panose="020F0502020204030204" pitchFamily="34" charset="0"/>
                        </a:rPr>
                        <a:t>Yakima Basin Integrated Plan</a:t>
                      </a:r>
                    </a:p>
                  </a:txBody>
                  <a:tcPr marL="32797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dirty="0">
                          <a:solidFill>
                            <a:srgbClr val="000000"/>
                          </a:solidFill>
                          <a:effectLst/>
                          <a:latin typeface="Calibri" panose="020F0502020204030204" pitchFamily="34" charset="0"/>
                        </a:rPr>
                        <a:t>(3,000,000)</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9789760"/>
                  </a:ext>
                </a:extLst>
              </a:tr>
              <a:tr h="464383">
                <a:tc>
                  <a:txBody>
                    <a:bodyPr/>
                    <a:lstStyle/>
                    <a:p>
                      <a:pPr algn="l" fontAlgn="b"/>
                      <a:r>
                        <a:rPr lang="en-US" sz="2100" b="0" i="0" u="none" strike="noStrike">
                          <a:solidFill>
                            <a:srgbClr val="000000"/>
                          </a:solidFill>
                          <a:effectLst/>
                          <a:latin typeface="Calibri" panose="020F0502020204030204" pitchFamily="34" charset="0"/>
                        </a:rPr>
                        <a:t>Riparian Restoration</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2100" b="0" i="0" u="none" strike="noStrike">
                          <a:solidFill>
                            <a:srgbClr val="000000"/>
                          </a:solidFill>
                          <a:effectLst/>
                          <a:latin typeface="Calibri" panose="020F0502020204030204" pitchFamily="34" charset="0"/>
                        </a:rPr>
                        <a:t>2,955,743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2100" b="0" i="0" u="none" strike="noStrike">
                          <a:solidFill>
                            <a:srgbClr val="000000"/>
                          </a:solidFill>
                          <a:effectLst/>
                          <a:latin typeface="Calibri" panose="020F0502020204030204" pitchFamily="34" charset="0"/>
                        </a:rPr>
                        <a:t>896,690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2100" b="0" i="0" u="none" strike="noStrike">
                          <a:solidFill>
                            <a:srgbClr val="000000"/>
                          </a:solidFill>
                          <a:effectLst/>
                          <a:latin typeface="Calibri" panose="020F0502020204030204" pitchFamily="34" charset="0"/>
                        </a:rPr>
                        <a:t>728,658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2100" b="0" i="0" u="none" strike="noStrike">
                          <a:solidFill>
                            <a:srgbClr val="000000"/>
                          </a:solidFill>
                          <a:effectLst/>
                          <a:latin typeface="Calibri" panose="020F0502020204030204" pitchFamily="34" charset="0"/>
                        </a:rPr>
                        <a:t>514,908 </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157246955"/>
                  </a:ext>
                </a:extLst>
              </a:tr>
              <a:tr h="464383">
                <a:tc>
                  <a:txBody>
                    <a:bodyPr/>
                    <a:lstStyle/>
                    <a:p>
                      <a:pPr algn="l" fontAlgn="b"/>
                      <a:r>
                        <a:rPr lang="en-US" sz="2100" b="0" i="0" u="none" strike="noStrike">
                          <a:solidFill>
                            <a:schemeClr val="accent2"/>
                          </a:solidFill>
                          <a:effectLst/>
                          <a:latin typeface="Calibri" panose="020F0502020204030204" pitchFamily="34" charset="0"/>
                        </a:rPr>
                        <a:t>SRFB Targeted Investment Request</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dirty="0">
                          <a:solidFill>
                            <a:schemeClr val="accent2"/>
                          </a:solidFill>
                          <a:effectLst/>
                          <a:latin typeface="Calibri" panose="020F0502020204030204" pitchFamily="34" charset="0"/>
                        </a:rPr>
                        <a:t>(2,955,743)</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chemeClr val="accent2"/>
                          </a:solidFill>
                          <a:effectLst/>
                          <a:latin typeface="Calibri" panose="020F0502020204030204" pitchFamily="34" charset="0"/>
                        </a:rPr>
                        <a:t>(896,690)</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a:solidFill>
                            <a:schemeClr val="accent2"/>
                          </a:solidFill>
                          <a:effectLst/>
                          <a:latin typeface="Calibri" panose="020F0502020204030204" pitchFamily="34" charset="0"/>
                        </a:rPr>
                        <a:t>(728,658)</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100" b="0" i="0" u="none" strike="noStrike" dirty="0">
                          <a:solidFill>
                            <a:schemeClr val="accent2"/>
                          </a:solidFill>
                          <a:effectLst/>
                          <a:latin typeface="Calibri" panose="020F0502020204030204" pitchFamily="34" charset="0"/>
                        </a:rPr>
                        <a:t>(514,908)</a:t>
                      </a:r>
                    </a:p>
                  </a:txBody>
                  <a:tcPr marL="18221" marR="18221" marT="182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2835394"/>
                  </a:ext>
                </a:extLst>
              </a:tr>
            </a:tbl>
          </a:graphicData>
        </a:graphic>
      </p:graphicFrame>
      <p:sp>
        <p:nvSpPr>
          <p:cNvPr id="5" name="TextBox 4">
            <a:extLst>
              <a:ext uri="{FF2B5EF4-FFF2-40B4-BE49-F238E27FC236}">
                <a16:creationId xmlns:a16="http://schemas.microsoft.com/office/drawing/2014/main" id="{A7DEB792-E41B-9B05-F7D0-718F3019FA49}"/>
              </a:ext>
            </a:extLst>
          </p:cNvPr>
          <p:cNvSpPr txBox="1"/>
          <p:nvPr/>
        </p:nvSpPr>
        <p:spPr>
          <a:xfrm>
            <a:off x="758952" y="5730732"/>
            <a:ext cx="4308552" cy="954107"/>
          </a:xfrm>
          <a:prstGeom prst="rect">
            <a:avLst/>
          </a:prstGeom>
          <a:noFill/>
        </p:spPr>
        <p:txBody>
          <a:bodyPr wrap="none" rtlCol="0">
            <a:spAutoFit/>
          </a:bodyPr>
          <a:lstStyle/>
          <a:p>
            <a:r>
              <a:rPr lang="en-US" sz="2800" dirty="0">
                <a:solidFill>
                  <a:schemeClr val="accent2"/>
                </a:solidFill>
              </a:rPr>
              <a:t>Total SRFB Request: $7 M</a:t>
            </a:r>
          </a:p>
          <a:p>
            <a:r>
              <a:rPr lang="en-US" sz="2800" dirty="0"/>
              <a:t>Total Project Cost: $19.9 M</a:t>
            </a:r>
          </a:p>
        </p:txBody>
      </p:sp>
    </p:spTree>
    <p:extLst>
      <p:ext uri="{BB962C8B-B14F-4D97-AF65-F5344CB8AC3E}">
        <p14:creationId xmlns:p14="http://schemas.microsoft.com/office/powerpoint/2010/main" val="1747358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FB996B-ED58-792F-F957-39ADD9609AB5}"/>
              </a:ext>
            </a:extLst>
          </p:cNvPr>
          <p:cNvPicPr>
            <a:picLocks noChangeAspect="1"/>
          </p:cNvPicPr>
          <p:nvPr/>
        </p:nvPicPr>
        <p:blipFill>
          <a:blip r:embed="rId3">
            <a:extLst>
              <a:ext uri="{28A0092B-C50C-407E-A947-70E740481C1C}">
                <a14:useLocalDpi xmlns:a14="http://schemas.microsoft.com/office/drawing/2010/main" val="0"/>
              </a:ext>
            </a:extLst>
          </a:blip>
          <a:srcRect r="6237"/>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C78E39-B42D-E609-E474-72BBD100F7E0}"/>
              </a:ext>
            </a:extLst>
          </p:cNvPr>
          <p:cNvSpPr>
            <a:spLocks noGrp="1"/>
          </p:cNvSpPr>
          <p:nvPr>
            <p:ph type="title"/>
          </p:nvPr>
        </p:nvSpPr>
        <p:spPr>
          <a:xfrm>
            <a:off x="176978" y="228753"/>
            <a:ext cx="5712542" cy="1177260"/>
          </a:xfrm>
        </p:spPr>
        <p:txBody>
          <a:bodyPr vert="horz" lIns="91440" tIns="45720" rIns="91440" bIns="45720" rtlCol="0" anchor="ctr">
            <a:normAutofit fontScale="90000"/>
          </a:bodyPr>
          <a:lstStyle/>
          <a:p>
            <a:r>
              <a:rPr lang="en-US" sz="4000" dirty="0"/>
              <a:t>Targeted Investment Impact</a:t>
            </a:r>
          </a:p>
        </p:txBody>
      </p:sp>
      <p:sp>
        <p:nvSpPr>
          <p:cNvPr id="7" name="Content Placeholder 2">
            <a:extLst>
              <a:ext uri="{FF2B5EF4-FFF2-40B4-BE49-F238E27FC236}">
                <a16:creationId xmlns:a16="http://schemas.microsoft.com/office/drawing/2014/main" id="{D97549DB-77D8-D7A5-EA01-8B5F174537F8}"/>
              </a:ext>
            </a:extLst>
          </p:cNvPr>
          <p:cNvSpPr txBox="1">
            <a:spLocks/>
          </p:cNvSpPr>
          <p:nvPr/>
        </p:nvSpPr>
        <p:spPr>
          <a:xfrm>
            <a:off x="176981" y="1347019"/>
            <a:ext cx="5456903" cy="482994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Implement the entire project rather than advancing a project scaled to available funding</a:t>
            </a:r>
          </a:p>
          <a:p>
            <a:r>
              <a:rPr lang="en-US" sz="2200" dirty="0"/>
              <a:t>Increases feasibility of riparian restoration due to access and soil moisture</a:t>
            </a:r>
          </a:p>
          <a:p>
            <a:r>
              <a:rPr lang="en-US" sz="2200" dirty="0"/>
              <a:t>Increases functional value of floodplain restoration</a:t>
            </a:r>
          </a:p>
          <a:p>
            <a:pPr lvl="1"/>
            <a:r>
              <a:rPr lang="en-US" sz="2200" dirty="0"/>
              <a:t>Floodplain connection at this scale, and in this system with barriers to natural regeneration, requires revegetation</a:t>
            </a:r>
          </a:p>
          <a:p>
            <a:r>
              <a:rPr lang="en-US" sz="2200" dirty="0"/>
              <a:t>Improves cost-effectiveness</a:t>
            </a:r>
          </a:p>
          <a:p>
            <a:pPr lvl="1"/>
            <a:r>
              <a:rPr lang="en-US" sz="2200" dirty="0"/>
              <a:t>Decreases phased access, weed management, and challenging saturated soils implementation costs</a:t>
            </a:r>
          </a:p>
          <a:p>
            <a:r>
              <a:rPr lang="en-US" sz="2200" dirty="0"/>
              <a:t>Increases certainty the entire project will be implemented</a:t>
            </a:r>
          </a:p>
          <a:p>
            <a:endParaRPr lang="en-US" sz="1400" dirty="0"/>
          </a:p>
        </p:txBody>
      </p:sp>
    </p:spTree>
    <p:extLst>
      <p:ext uri="{BB962C8B-B14F-4D97-AF65-F5344CB8AC3E}">
        <p14:creationId xmlns:p14="http://schemas.microsoft.com/office/powerpoint/2010/main" val="184944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6F077D-21FB-39E7-FA4C-178272A3C7C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3" r="273" b="24839"/>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9DC8E-289B-342A-B581-601F54D6925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Questions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70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C7F8A-AEF5-2AE5-4C87-9546961CA163}"/>
              </a:ext>
            </a:extLst>
          </p:cNvPr>
          <p:cNvSpPr>
            <a:spLocks noGrp="1"/>
          </p:cNvSpPr>
          <p:nvPr>
            <p:ph type="title"/>
          </p:nvPr>
        </p:nvSpPr>
        <p:spPr>
          <a:xfrm>
            <a:off x="252405" y="374852"/>
            <a:ext cx="10515600" cy="1325563"/>
          </a:xfrm>
        </p:spPr>
        <p:txBody>
          <a:bodyPr>
            <a:normAutofit/>
          </a:bodyPr>
          <a:lstStyle/>
          <a:p>
            <a:r>
              <a:rPr lang="en-US" sz="4000" b="1" dirty="0">
                <a:latin typeface="Calibri Light" panose="020F0302020204030204" pitchFamily="34" charset="0"/>
                <a:ea typeface="Calibri Light" panose="020F0302020204030204" pitchFamily="34" charset="0"/>
                <a:cs typeface="Calibri Light" panose="020F0302020204030204" pitchFamily="34" charset="0"/>
              </a:rPr>
              <a:t>Basin Context</a:t>
            </a:r>
          </a:p>
        </p:txBody>
      </p:sp>
      <p:sp>
        <p:nvSpPr>
          <p:cNvPr id="3" name="Content Placeholder 2">
            <a:extLst>
              <a:ext uri="{FF2B5EF4-FFF2-40B4-BE49-F238E27FC236}">
                <a16:creationId xmlns:a16="http://schemas.microsoft.com/office/drawing/2014/main" id="{C4CC9A25-CD72-DEBB-9741-2BAAC32A2580}"/>
              </a:ext>
            </a:extLst>
          </p:cNvPr>
          <p:cNvSpPr>
            <a:spLocks noGrp="1"/>
          </p:cNvSpPr>
          <p:nvPr>
            <p:ph idx="1"/>
          </p:nvPr>
        </p:nvSpPr>
        <p:spPr>
          <a:xfrm>
            <a:off x="252405" y="1545887"/>
            <a:ext cx="4672005" cy="4351338"/>
          </a:xfrm>
        </p:spPr>
        <p:txBody>
          <a:bodyPr>
            <a:normAutofit/>
          </a:bodyPr>
          <a:lstStyle/>
          <a:p>
            <a:r>
              <a:rPr lang="en-US" sz="1800" dirty="0">
                <a:noFill/>
                <a:effectLst/>
                <a:latin typeface="Calibri" panose="020F0502020204030204" pitchFamily="34" charset="0"/>
                <a:ea typeface="Times New Roman" panose="02020603050405020304" pitchFamily="18" charset="0"/>
              </a:rPr>
              <a:t>How this project(s) or actions fit into a watershed or basin scale vision for integrated floodplain management</a:t>
            </a:r>
            <a:endParaRPr lang="en-US" sz="1800" dirty="0">
              <a:noFill/>
              <a:effectLst/>
              <a:latin typeface="Calibri" panose="020F0502020204030204" pitchFamily="34" charset="0"/>
              <a:ea typeface="Aptos" panose="020B0004020202020204" pitchFamily="34" charset="0"/>
            </a:endParaRPr>
          </a:p>
          <a:p>
            <a:pPr marL="0" indent="0" algn="ctr">
              <a:buNone/>
            </a:pPr>
            <a:r>
              <a:rPr lang="en-US" dirty="0">
                <a:latin typeface="Calibri" panose="020F0502020204030204" pitchFamily="34" charset="0"/>
                <a:cs typeface="Calibri" panose="020F0502020204030204" pitchFamily="34" charset="0"/>
              </a:rPr>
              <a:t>2001 Reaches Project:</a:t>
            </a:r>
          </a:p>
          <a:p>
            <a:pPr marL="0" indent="0" algn="ctr">
              <a:buNone/>
            </a:pPr>
            <a:r>
              <a:rPr lang="en-US" dirty="0">
                <a:latin typeface="Calibri" panose="020F0502020204030204" pitchFamily="34" charset="0"/>
                <a:cs typeface="Calibri" panose="020F0502020204030204" pitchFamily="34" charset="0"/>
              </a:rPr>
              <a:t>Identification of Priority Alluvial Floodplain Reaches</a:t>
            </a: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i="1" dirty="0">
                <a:latin typeface="Calibri" panose="020F0502020204030204" pitchFamily="34" charset="0"/>
                <a:cs typeface="Calibri" panose="020F0502020204030204" pitchFamily="34" charset="0"/>
              </a:rPr>
              <a:t>Pearls on a String</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612759B5-4702-9AC3-270A-35FF1232D84F}"/>
              </a:ext>
            </a:extLst>
          </p:cNvPr>
          <p:cNvPicPr>
            <a:picLocks noChangeAspect="1"/>
          </p:cNvPicPr>
          <p:nvPr/>
        </p:nvPicPr>
        <p:blipFill>
          <a:blip r:embed="rId3"/>
          <a:stretch>
            <a:fillRect/>
          </a:stretch>
        </p:blipFill>
        <p:spPr>
          <a:xfrm>
            <a:off x="5510205" y="11599"/>
            <a:ext cx="6681795" cy="6846401"/>
          </a:xfrm>
          <a:prstGeom prst="rect">
            <a:avLst/>
          </a:prstGeom>
        </p:spPr>
      </p:pic>
      <p:sp>
        <p:nvSpPr>
          <p:cNvPr id="5" name="Oval 4">
            <a:extLst>
              <a:ext uri="{FF2B5EF4-FFF2-40B4-BE49-F238E27FC236}">
                <a16:creationId xmlns:a16="http://schemas.microsoft.com/office/drawing/2014/main" id="{29D5DB20-63D0-D703-D5A6-726D57AFA082}"/>
              </a:ext>
            </a:extLst>
          </p:cNvPr>
          <p:cNvSpPr/>
          <p:nvPr/>
        </p:nvSpPr>
        <p:spPr>
          <a:xfrm>
            <a:off x="8067231" y="2914116"/>
            <a:ext cx="341832" cy="410198"/>
          </a:xfrm>
          <a:prstGeom prst="ellipse">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57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3ADD-A84A-EDC7-64EB-CCC86B557BED}"/>
              </a:ext>
            </a:extLst>
          </p:cNvPr>
          <p:cNvSpPr>
            <a:spLocks noGrp="1"/>
          </p:cNvSpPr>
          <p:nvPr>
            <p:ph type="title"/>
          </p:nvPr>
        </p:nvSpPr>
        <p:spPr>
          <a:xfrm>
            <a:off x="371093" y="528990"/>
            <a:ext cx="4560829" cy="1239012"/>
          </a:xfrm>
        </p:spPr>
        <p:txBody>
          <a:bodyPr vert="horz" lIns="91440" tIns="45720" rIns="91440" bIns="45720" rtlCol="0" anchor="ctr">
            <a:normAutofit/>
          </a:bodyPr>
          <a:lstStyle/>
          <a:p>
            <a:r>
              <a:rPr lang="en-US" sz="3100" b="1"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Comprehensive, Integrated  Initiative in a Priority Reach</a:t>
            </a:r>
            <a:endParaRPr lang="en-US" sz="1300" b="1"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E880F661-3989-567A-A725-F6115BD7AAEC}"/>
              </a:ext>
            </a:extLst>
          </p:cNvPr>
          <p:cNvSpPr txBox="1"/>
          <p:nvPr/>
        </p:nvSpPr>
        <p:spPr>
          <a:xfrm>
            <a:off x="371093" y="1768002"/>
            <a:ext cx="4813750" cy="112603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2400" i="1"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Project Scale</a:t>
            </a: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2.7 river miles, 595-acre project area</a:t>
            </a: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D28307FA-26B2-E429-E70F-97C209251D7C}"/>
              </a:ext>
            </a:extLst>
          </p:cNvPr>
          <p:cNvPicPr>
            <a:picLocks noChangeAspect="1"/>
          </p:cNvPicPr>
          <p:nvPr/>
        </p:nvPicPr>
        <p:blipFill rotWithShape="1">
          <a:blip r:embed="rId3"/>
          <a:srcRect t="28779" b="1"/>
          <a:stretch/>
        </p:blipFill>
        <p:spPr>
          <a:xfrm>
            <a:off x="6186196" y="-8957"/>
            <a:ext cx="6010376" cy="7927018"/>
          </a:xfrm>
          <a:prstGeom prst="rect">
            <a:avLst/>
          </a:prstGeom>
        </p:spPr>
      </p:pic>
      <p:sp>
        <p:nvSpPr>
          <p:cNvPr id="16" name="Rectangle 15">
            <a:extLst>
              <a:ext uri="{FF2B5EF4-FFF2-40B4-BE49-F238E27FC236}">
                <a16:creationId xmlns:a16="http://schemas.microsoft.com/office/drawing/2014/main" id="{C701D2A6-ED4C-4ECB-6C24-A1B2BAD9C547}"/>
              </a:ext>
            </a:extLst>
          </p:cNvPr>
          <p:cNvSpPr/>
          <p:nvPr/>
        </p:nvSpPr>
        <p:spPr>
          <a:xfrm rot="20289685">
            <a:off x="10640801" y="4206293"/>
            <a:ext cx="486298" cy="2362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70AE015E-CACE-DD11-5220-9C48141ED372}"/>
              </a:ext>
            </a:extLst>
          </p:cNvPr>
          <p:cNvSpPr txBox="1"/>
          <p:nvPr/>
        </p:nvSpPr>
        <p:spPr>
          <a:xfrm>
            <a:off x="8266533" y="5038928"/>
            <a:ext cx="23358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Lower Kittitas Reach</a:t>
            </a:r>
          </a:p>
        </p:txBody>
      </p:sp>
      <p:sp>
        <p:nvSpPr>
          <p:cNvPr id="5" name="Rectangle 4">
            <a:extLst>
              <a:ext uri="{FF2B5EF4-FFF2-40B4-BE49-F238E27FC236}">
                <a16:creationId xmlns:a16="http://schemas.microsoft.com/office/drawing/2014/main" id="{8DD160B7-1082-9C97-1734-9AE5B69152DD}"/>
              </a:ext>
            </a:extLst>
          </p:cNvPr>
          <p:cNvSpPr/>
          <p:nvPr/>
        </p:nvSpPr>
        <p:spPr>
          <a:xfrm rot="20315829">
            <a:off x="10775527" y="4829096"/>
            <a:ext cx="329070" cy="1059452"/>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7A8804E-6035-75D2-2C0C-2637B1F1BF40}"/>
              </a:ext>
            </a:extLst>
          </p:cNvPr>
          <p:cNvSpPr txBox="1"/>
          <p:nvPr/>
        </p:nvSpPr>
        <p:spPr>
          <a:xfrm>
            <a:off x="9264737" y="5437531"/>
            <a:ext cx="14629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ptos" panose="02110004020202020204"/>
                <a:ea typeface="+mn-ea"/>
                <a:cs typeface="+mn-cs"/>
              </a:rPr>
              <a:t>Project Area</a:t>
            </a:r>
          </a:p>
        </p:txBody>
      </p:sp>
      <p:sp>
        <p:nvSpPr>
          <p:cNvPr id="9" name="TextBox 8">
            <a:extLst>
              <a:ext uri="{FF2B5EF4-FFF2-40B4-BE49-F238E27FC236}">
                <a16:creationId xmlns:a16="http://schemas.microsoft.com/office/drawing/2014/main" id="{FB0F4C0C-121C-B935-B700-982146C078BE}"/>
              </a:ext>
            </a:extLst>
          </p:cNvPr>
          <p:cNvSpPr txBox="1"/>
          <p:nvPr/>
        </p:nvSpPr>
        <p:spPr>
          <a:xfrm>
            <a:off x="371093" y="3963961"/>
            <a:ext cx="5251494" cy="1520416"/>
          </a:xfrm>
          <a:prstGeom prst="rect">
            <a:avLst/>
          </a:prstGeom>
          <a:noFill/>
        </p:spPr>
        <p:txBody>
          <a:bodyPr wrap="square" rtlCol="0">
            <a:sp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2400" i="1"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Reach Scale</a:t>
            </a: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6 miles, over 1,200 acres in public 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20CDEBD6-21C0-1822-2F57-015969538603}"/>
              </a:ext>
            </a:extLst>
          </p:cNvPr>
          <p:cNvSpPr txBox="1"/>
          <p:nvPr/>
        </p:nvSpPr>
        <p:spPr>
          <a:xfrm>
            <a:off x="1299581" y="5420617"/>
            <a:ext cx="407439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Build on upstream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Schaake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Floodplain Restoration project </a:t>
            </a:r>
          </a:p>
        </p:txBody>
      </p:sp>
      <p:pic>
        <p:nvPicPr>
          <p:cNvPr id="12" name="Picture 11" descr="Logo, company name&#10;&#10;Description automatically generated">
            <a:extLst>
              <a:ext uri="{FF2B5EF4-FFF2-40B4-BE49-F238E27FC236}">
                <a16:creationId xmlns:a16="http://schemas.microsoft.com/office/drawing/2014/main" id="{CD87B059-6303-E540-B57F-8FF9E5D10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25" y="5420617"/>
            <a:ext cx="681636" cy="621993"/>
          </a:xfrm>
          <a:prstGeom prst="rect">
            <a:avLst/>
          </a:prstGeom>
        </p:spPr>
      </p:pic>
      <p:pic>
        <p:nvPicPr>
          <p:cNvPr id="13" name="Picture 12">
            <a:extLst>
              <a:ext uri="{FF2B5EF4-FFF2-40B4-BE49-F238E27FC236}">
                <a16:creationId xmlns:a16="http://schemas.microsoft.com/office/drawing/2014/main" id="{365AE0AF-B784-3B0A-612D-DAE0B3C0EAE2}"/>
              </a:ext>
            </a:extLst>
          </p:cNvPr>
          <p:cNvPicPr>
            <a:picLocks noChangeAspect="1"/>
          </p:cNvPicPr>
          <p:nvPr/>
        </p:nvPicPr>
        <p:blipFill>
          <a:blip r:embed="rId5"/>
          <a:stretch>
            <a:fillRect/>
          </a:stretch>
        </p:blipFill>
        <p:spPr>
          <a:xfrm>
            <a:off x="4172062" y="3098854"/>
            <a:ext cx="759860" cy="660292"/>
          </a:xfrm>
          <a:prstGeom prst="rect">
            <a:avLst/>
          </a:prstGeom>
        </p:spPr>
      </p:pic>
      <p:pic>
        <p:nvPicPr>
          <p:cNvPr id="14" name="Picture 13">
            <a:extLst>
              <a:ext uri="{FF2B5EF4-FFF2-40B4-BE49-F238E27FC236}">
                <a16:creationId xmlns:a16="http://schemas.microsoft.com/office/drawing/2014/main" id="{F1495769-CD65-FB03-371E-DC5889983F21}"/>
              </a:ext>
            </a:extLst>
          </p:cNvPr>
          <p:cNvPicPr>
            <a:picLocks noChangeAspect="1"/>
          </p:cNvPicPr>
          <p:nvPr/>
        </p:nvPicPr>
        <p:blipFill>
          <a:blip r:embed="rId6"/>
          <a:stretch>
            <a:fillRect/>
          </a:stretch>
        </p:blipFill>
        <p:spPr>
          <a:xfrm>
            <a:off x="2860301" y="2973357"/>
            <a:ext cx="1040546" cy="1042606"/>
          </a:xfrm>
          <a:prstGeom prst="rect">
            <a:avLst/>
          </a:prstGeom>
        </p:spPr>
      </p:pic>
      <p:sp>
        <p:nvSpPr>
          <p:cNvPr id="15" name="Oval 14">
            <a:extLst>
              <a:ext uri="{FF2B5EF4-FFF2-40B4-BE49-F238E27FC236}">
                <a16:creationId xmlns:a16="http://schemas.microsoft.com/office/drawing/2014/main" id="{5FB10901-1158-5C2C-9A0F-62061183CB80}"/>
              </a:ext>
            </a:extLst>
          </p:cNvPr>
          <p:cNvSpPr/>
          <p:nvPr/>
        </p:nvSpPr>
        <p:spPr>
          <a:xfrm>
            <a:off x="10418323" y="4562272"/>
            <a:ext cx="389107" cy="36933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4CC397D1-1452-E399-280B-796128329566}"/>
              </a:ext>
            </a:extLst>
          </p:cNvPr>
          <p:cNvSpPr txBox="1"/>
          <p:nvPr/>
        </p:nvSpPr>
        <p:spPr>
          <a:xfrm>
            <a:off x="721433" y="3297481"/>
            <a:ext cx="1930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Ownership:</a:t>
            </a:r>
          </a:p>
        </p:txBody>
      </p:sp>
      <p:sp>
        <p:nvSpPr>
          <p:cNvPr id="10" name="TextBox 9">
            <a:extLst>
              <a:ext uri="{FF2B5EF4-FFF2-40B4-BE49-F238E27FC236}">
                <a16:creationId xmlns:a16="http://schemas.microsoft.com/office/drawing/2014/main" id="{907A8C7E-5401-1F9B-E156-BAE787379A6C}"/>
              </a:ext>
            </a:extLst>
          </p:cNvPr>
          <p:cNvSpPr txBox="1"/>
          <p:nvPr/>
        </p:nvSpPr>
        <p:spPr>
          <a:xfrm>
            <a:off x="8597073" y="4614871"/>
            <a:ext cx="18805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ptos" panose="02110004020202020204"/>
                <a:ea typeface="+mn-ea"/>
                <a:cs typeface="+mn-cs"/>
              </a:rPr>
              <a:t>Schaake Project</a:t>
            </a:r>
          </a:p>
        </p:txBody>
      </p:sp>
    </p:spTree>
    <p:extLst>
      <p:ext uri="{BB962C8B-B14F-4D97-AF65-F5344CB8AC3E}">
        <p14:creationId xmlns:p14="http://schemas.microsoft.com/office/powerpoint/2010/main" val="41506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3" grpId="0"/>
      <p:bldP spid="5" grpId="0" animBg="1"/>
      <p:bldP spid="6" grpId="0"/>
      <p:bldP spid="9" grpId="0"/>
      <p:bldP spid="11" grpId="0"/>
      <p:bldP spid="15" grpId="0" animBg="1"/>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97077-B7E0-2D90-3C15-B6C13907A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01852-82D5-61B9-199B-4A2610C58D71}"/>
              </a:ext>
            </a:extLst>
          </p:cNvPr>
          <p:cNvSpPr>
            <a:spLocks noGrp="1"/>
          </p:cNvSpPr>
          <p:nvPr>
            <p:ph type="title"/>
          </p:nvPr>
        </p:nvSpPr>
        <p:spPr>
          <a:xfrm>
            <a:off x="252405" y="374852"/>
            <a:ext cx="10515600" cy="1325563"/>
          </a:xfrm>
        </p:spPr>
        <p:txBody>
          <a:bodyPr>
            <a:normAutofit/>
          </a:bodyPr>
          <a:lstStyle/>
          <a:p>
            <a:r>
              <a:rPr lang="en-US" sz="4000" b="1" dirty="0">
                <a:latin typeface="Calibri Light" panose="020F0302020204030204" pitchFamily="34" charset="0"/>
                <a:ea typeface="Calibri Light" panose="020F0302020204030204" pitchFamily="34" charset="0"/>
                <a:cs typeface="Calibri Light" panose="020F0302020204030204" pitchFamily="34" charset="0"/>
              </a:rPr>
              <a:t>Project Site &amp; Approach</a:t>
            </a:r>
          </a:p>
        </p:txBody>
      </p:sp>
      <p:sp>
        <p:nvSpPr>
          <p:cNvPr id="3" name="Content Placeholder 2">
            <a:extLst>
              <a:ext uri="{FF2B5EF4-FFF2-40B4-BE49-F238E27FC236}">
                <a16:creationId xmlns:a16="http://schemas.microsoft.com/office/drawing/2014/main" id="{2C949AE9-E94B-261E-4F6D-98E00E9E3885}"/>
              </a:ext>
            </a:extLst>
          </p:cNvPr>
          <p:cNvSpPr>
            <a:spLocks noGrp="1"/>
          </p:cNvSpPr>
          <p:nvPr>
            <p:ph idx="1"/>
          </p:nvPr>
        </p:nvSpPr>
        <p:spPr>
          <a:xfrm>
            <a:off x="252405" y="1545886"/>
            <a:ext cx="5000531" cy="5088377"/>
          </a:xfrm>
        </p:spPr>
        <p:txBody>
          <a:bodyPr>
            <a:normAutofit/>
          </a:bodyPr>
          <a:lstStyle/>
          <a:p>
            <a:pPr marL="0" indent="0">
              <a:buNone/>
            </a:pPr>
            <a:endParaRPr lang="en-US" dirty="0"/>
          </a:p>
          <a:p>
            <a:r>
              <a:rPr lang="en-US" dirty="0"/>
              <a:t>Integrated Design</a:t>
            </a:r>
          </a:p>
          <a:p>
            <a:pPr lvl="1"/>
            <a:r>
              <a:rPr lang="en-US" dirty="0"/>
              <a:t>Earth movement</a:t>
            </a:r>
          </a:p>
          <a:p>
            <a:pPr lvl="1"/>
            <a:r>
              <a:rPr lang="en-US" dirty="0"/>
              <a:t>Engineered wood structures</a:t>
            </a:r>
          </a:p>
          <a:p>
            <a:pPr lvl="1"/>
            <a:r>
              <a:rPr lang="en-US" dirty="0"/>
              <a:t>Revegetation</a:t>
            </a:r>
          </a:p>
          <a:p>
            <a:pPr marL="0" indent="0">
              <a:buNone/>
            </a:pPr>
            <a:endParaRPr lang="en-US" sz="2000" dirty="0"/>
          </a:p>
          <a:p>
            <a:r>
              <a:rPr lang="en-US" dirty="0"/>
              <a:t>Project Management and Contracting</a:t>
            </a:r>
          </a:p>
          <a:p>
            <a:pPr lvl="1"/>
            <a:r>
              <a:rPr lang="en-US" dirty="0">
                <a:solidFill>
                  <a:schemeClr val="tx2">
                    <a:lumMod val="50000"/>
                    <a:lumOff val="50000"/>
                  </a:schemeClr>
                </a:solidFill>
              </a:rPr>
              <a:t>Earth movement</a:t>
            </a:r>
          </a:p>
          <a:p>
            <a:pPr lvl="1"/>
            <a:r>
              <a:rPr lang="en-US" dirty="0">
                <a:solidFill>
                  <a:schemeClr val="tx2">
                    <a:lumMod val="50000"/>
                    <a:lumOff val="50000"/>
                  </a:schemeClr>
                </a:solidFill>
              </a:rPr>
              <a:t>Engineered wood structures</a:t>
            </a:r>
          </a:p>
          <a:p>
            <a:pPr lvl="1"/>
            <a:r>
              <a:rPr lang="en-US" dirty="0">
                <a:solidFill>
                  <a:schemeClr val="accent6"/>
                </a:solidFill>
              </a:rPr>
              <a:t>Revegetation</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CA126DF6-5071-C5C8-689B-8F77291EC75C}"/>
              </a:ext>
            </a:extLst>
          </p:cNvPr>
          <p:cNvPicPr>
            <a:picLocks noChangeAspect="1"/>
          </p:cNvPicPr>
          <p:nvPr/>
        </p:nvPicPr>
        <p:blipFill>
          <a:blip r:embed="rId3"/>
          <a:stretch>
            <a:fillRect/>
          </a:stretch>
        </p:blipFill>
        <p:spPr>
          <a:xfrm>
            <a:off x="5723984" y="0"/>
            <a:ext cx="6468016" cy="6858000"/>
          </a:xfrm>
          <a:prstGeom prst="rect">
            <a:avLst/>
          </a:prstGeom>
        </p:spPr>
      </p:pic>
      <p:pic>
        <p:nvPicPr>
          <p:cNvPr id="4" name="Picture 3">
            <a:extLst>
              <a:ext uri="{FF2B5EF4-FFF2-40B4-BE49-F238E27FC236}">
                <a16:creationId xmlns:a16="http://schemas.microsoft.com/office/drawing/2014/main" id="{E61E5C80-A80E-A7F5-3ED5-EBC8110D21D1}"/>
              </a:ext>
            </a:extLst>
          </p:cNvPr>
          <p:cNvPicPr>
            <a:picLocks noChangeAspect="1"/>
          </p:cNvPicPr>
          <p:nvPr/>
        </p:nvPicPr>
        <p:blipFill>
          <a:blip r:embed="rId4"/>
          <a:stretch>
            <a:fillRect/>
          </a:stretch>
        </p:blipFill>
        <p:spPr>
          <a:xfrm>
            <a:off x="3463843" y="4508757"/>
            <a:ext cx="1247775" cy="1247775"/>
          </a:xfrm>
          <a:prstGeom prst="rect">
            <a:avLst/>
          </a:prstGeom>
        </p:spPr>
      </p:pic>
      <p:pic>
        <p:nvPicPr>
          <p:cNvPr id="6" name="Picture 5" descr="A picture containing text&#10;&#10;AI-generated content may be incorrect.">
            <a:extLst>
              <a:ext uri="{FF2B5EF4-FFF2-40B4-BE49-F238E27FC236}">
                <a16:creationId xmlns:a16="http://schemas.microsoft.com/office/drawing/2014/main" id="{07A4856E-F39F-A04A-89A9-0977AB7D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3843" y="5756532"/>
            <a:ext cx="1247775" cy="914400"/>
          </a:xfrm>
          <a:prstGeom prst="rect">
            <a:avLst/>
          </a:prstGeom>
        </p:spPr>
      </p:pic>
    </p:spTree>
    <p:extLst>
      <p:ext uri="{BB962C8B-B14F-4D97-AF65-F5344CB8AC3E}">
        <p14:creationId xmlns:p14="http://schemas.microsoft.com/office/powerpoint/2010/main" val="187204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97355-5490-B732-3AE7-3561B9626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3165A-CA14-AB1C-0FE9-11D2FF9BCEA4}"/>
              </a:ext>
            </a:extLst>
          </p:cNvPr>
          <p:cNvSpPr>
            <a:spLocks noGrp="1"/>
          </p:cNvSpPr>
          <p:nvPr>
            <p:ph type="title"/>
          </p:nvPr>
        </p:nvSpPr>
        <p:spPr>
          <a:xfrm>
            <a:off x="252405" y="374852"/>
            <a:ext cx="10515600" cy="1325563"/>
          </a:xfrm>
        </p:spPr>
        <p:txBody>
          <a:bodyPr>
            <a:normAutofit/>
          </a:bodyPr>
          <a:lstStyle/>
          <a:p>
            <a:r>
              <a:rPr lang="en-US" sz="4000" b="1" dirty="0">
                <a:latin typeface="Calibri Light" panose="020F0302020204030204" pitchFamily="34" charset="0"/>
                <a:ea typeface="Calibri Light" panose="020F0302020204030204" pitchFamily="34" charset="0"/>
                <a:cs typeface="Calibri Light" panose="020F0302020204030204" pitchFamily="34" charset="0"/>
              </a:rPr>
              <a:t>Project Site &amp; Approach</a:t>
            </a:r>
          </a:p>
        </p:txBody>
      </p:sp>
      <p:sp>
        <p:nvSpPr>
          <p:cNvPr id="3" name="Content Placeholder 2">
            <a:extLst>
              <a:ext uri="{FF2B5EF4-FFF2-40B4-BE49-F238E27FC236}">
                <a16:creationId xmlns:a16="http://schemas.microsoft.com/office/drawing/2014/main" id="{8C45D5C2-021C-5F5A-2793-2F85E718A87F}"/>
              </a:ext>
            </a:extLst>
          </p:cNvPr>
          <p:cNvSpPr>
            <a:spLocks noGrp="1"/>
          </p:cNvSpPr>
          <p:nvPr>
            <p:ph idx="1"/>
          </p:nvPr>
        </p:nvSpPr>
        <p:spPr>
          <a:xfrm>
            <a:off x="252405" y="1545886"/>
            <a:ext cx="5000531" cy="5088377"/>
          </a:xfrm>
        </p:spPr>
        <p:txBody>
          <a:bodyPr>
            <a:normAutofit/>
          </a:bodyPr>
          <a:lstStyle/>
          <a:p>
            <a:pPr marL="0" indent="0">
              <a:buNone/>
            </a:pPr>
            <a:endParaRPr lang="en-US" dirty="0"/>
          </a:p>
          <a:p>
            <a:r>
              <a:rPr lang="en-US" dirty="0"/>
              <a:t>Integrated Design</a:t>
            </a:r>
          </a:p>
          <a:p>
            <a:pPr lvl="1"/>
            <a:r>
              <a:rPr lang="en-US" dirty="0"/>
              <a:t>Earth movement</a:t>
            </a:r>
          </a:p>
          <a:p>
            <a:pPr lvl="1"/>
            <a:r>
              <a:rPr lang="en-US" dirty="0"/>
              <a:t>Engineered wood structures</a:t>
            </a:r>
          </a:p>
          <a:p>
            <a:pPr lvl="1"/>
            <a:r>
              <a:rPr lang="en-US" dirty="0"/>
              <a:t>Revegetation</a:t>
            </a:r>
          </a:p>
          <a:p>
            <a:pPr marL="0" indent="0">
              <a:buNone/>
            </a:pPr>
            <a:endParaRPr lang="en-US" sz="2000" dirty="0"/>
          </a:p>
          <a:p>
            <a:r>
              <a:rPr lang="en-US" dirty="0"/>
              <a:t>Project Management and Contracting</a:t>
            </a:r>
          </a:p>
          <a:p>
            <a:pPr lvl="1"/>
            <a:r>
              <a:rPr lang="en-US" dirty="0">
                <a:solidFill>
                  <a:schemeClr val="tx2">
                    <a:lumMod val="50000"/>
                    <a:lumOff val="50000"/>
                  </a:schemeClr>
                </a:solidFill>
              </a:rPr>
              <a:t>Earth movement</a:t>
            </a:r>
          </a:p>
          <a:p>
            <a:pPr lvl="1"/>
            <a:r>
              <a:rPr lang="en-US" dirty="0">
                <a:solidFill>
                  <a:schemeClr val="tx2">
                    <a:lumMod val="50000"/>
                    <a:lumOff val="50000"/>
                  </a:schemeClr>
                </a:solidFill>
              </a:rPr>
              <a:t>Engineered wood structures</a:t>
            </a:r>
          </a:p>
          <a:p>
            <a:pPr lvl="1"/>
            <a:r>
              <a:rPr lang="en-US" dirty="0">
                <a:solidFill>
                  <a:schemeClr val="accent6"/>
                </a:solidFill>
              </a:rPr>
              <a:t>Revegetation</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70FDC435-A2DB-B835-E7C2-CA5E33B97B78}"/>
              </a:ext>
            </a:extLst>
          </p:cNvPr>
          <p:cNvPicPr>
            <a:picLocks noChangeAspect="1"/>
          </p:cNvPicPr>
          <p:nvPr/>
        </p:nvPicPr>
        <p:blipFill>
          <a:blip r:embed="rId3"/>
          <a:stretch>
            <a:fillRect/>
          </a:stretch>
        </p:blipFill>
        <p:spPr>
          <a:xfrm>
            <a:off x="3463843" y="4508757"/>
            <a:ext cx="1247775" cy="1247775"/>
          </a:xfrm>
          <a:prstGeom prst="rect">
            <a:avLst/>
          </a:prstGeom>
        </p:spPr>
      </p:pic>
      <p:pic>
        <p:nvPicPr>
          <p:cNvPr id="6" name="Picture 5" descr="A picture containing text&#10;&#10;AI-generated content may be incorrect.">
            <a:extLst>
              <a:ext uri="{FF2B5EF4-FFF2-40B4-BE49-F238E27FC236}">
                <a16:creationId xmlns:a16="http://schemas.microsoft.com/office/drawing/2014/main" id="{65A039B4-860F-A4C1-CC4F-1C51893AF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843" y="5756532"/>
            <a:ext cx="1247775" cy="914400"/>
          </a:xfrm>
          <a:prstGeom prst="rect">
            <a:avLst/>
          </a:prstGeom>
        </p:spPr>
      </p:pic>
      <p:pic>
        <p:nvPicPr>
          <p:cNvPr id="8" name="Picture 7">
            <a:extLst>
              <a:ext uri="{FF2B5EF4-FFF2-40B4-BE49-F238E27FC236}">
                <a16:creationId xmlns:a16="http://schemas.microsoft.com/office/drawing/2014/main" id="{8CBB13CE-475D-5DFF-FCF3-040D1C738207}"/>
              </a:ext>
            </a:extLst>
          </p:cNvPr>
          <p:cNvPicPr>
            <a:picLocks noChangeAspect="1"/>
          </p:cNvPicPr>
          <p:nvPr/>
        </p:nvPicPr>
        <p:blipFill>
          <a:blip r:embed="rId5"/>
          <a:stretch>
            <a:fillRect/>
          </a:stretch>
        </p:blipFill>
        <p:spPr>
          <a:xfrm>
            <a:off x="5746828" y="0"/>
            <a:ext cx="6445172" cy="6858000"/>
          </a:xfrm>
          <a:prstGeom prst="rect">
            <a:avLst/>
          </a:prstGeom>
        </p:spPr>
      </p:pic>
      <p:pic>
        <p:nvPicPr>
          <p:cNvPr id="7" name="Picture 6">
            <a:extLst>
              <a:ext uri="{FF2B5EF4-FFF2-40B4-BE49-F238E27FC236}">
                <a16:creationId xmlns:a16="http://schemas.microsoft.com/office/drawing/2014/main" id="{37C5CFE1-3D14-AD2A-8DB4-7620DE96FC51}"/>
              </a:ext>
            </a:extLst>
          </p:cNvPr>
          <p:cNvPicPr>
            <a:picLocks noChangeAspect="1"/>
          </p:cNvPicPr>
          <p:nvPr/>
        </p:nvPicPr>
        <p:blipFill>
          <a:blip r:embed="rId6">
            <a:extLst>
              <a:ext uri="{28A0092B-C50C-407E-A947-70E740481C1C}">
                <a14:useLocalDpi xmlns:a14="http://schemas.microsoft.com/office/drawing/2010/main" val="0"/>
              </a:ext>
            </a:extLst>
          </a:blip>
          <a:srcRect l="4115" t="2131" r="3570" b="21171"/>
          <a:stretch>
            <a:fillRect/>
          </a:stretch>
        </p:blipFill>
        <p:spPr>
          <a:xfrm>
            <a:off x="5737303" y="0"/>
            <a:ext cx="6445172" cy="6929686"/>
          </a:xfrm>
          <a:prstGeom prst="rect">
            <a:avLst/>
          </a:prstGeom>
        </p:spPr>
      </p:pic>
    </p:spTree>
    <p:extLst>
      <p:ext uri="{BB962C8B-B14F-4D97-AF65-F5344CB8AC3E}">
        <p14:creationId xmlns:p14="http://schemas.microsoft.com/office/powerpoint/2010/main" val="285924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map of the world&#10;&#10;Description automatically generated with low confidence">
            <a:extLst>
              <a:ext uri="{FF2B5EF4-FFF2-40B4-BE49-F238E27FC236}">
                <a16:creationId xmlns:a16="http://schemas.microsoft.com/office/drawing/2014/main" id="{C739ACF5-7983-035B-93C6-60B45C002F55}"/>
              </a:ext>
            </a:extLst>
          </p:cNvPr>
          <p:cNvPicPr>
            <a:picLocks noChangeAspect="1"/>
          </p:cNvPicPr>
          <p:nvPr/>
        </p:nvPicPr>
        <p:blipFill rotWithShape="1">
          <a:blip r:embed="rId3">
            <a:extLst>
              <a:ext uri="{28A0092B-C50C-407E-A947-70E740481C1C}">
                <a14:useLocalDpi xmlns:a14="http://schemas.microsoft.com/office/drawing/2010/main" val="0"/>
              </a:ext>
            </a:extLst>
          </a:blip>
          <a:srcRect r="1376" b="-1"/>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2985D9-B0AF-5F8A-4F01-F66B7941445F}"/>
              </a:ext>
            </a:extLst>
          </p:cNvPr>
          <p:cNvSpPr>
            <a:spLocks noGrp="1"/>
          </p:cNvSpPr>
          <p:nvPr>
            <p:ph type="title"/>
          </p:nvPr>
        </p:nvSpPr>
        <p:spPr>
          <a:xfrm>
            <a:off x="841248" y="5009083"/>
            <a:ext cx="2889504" cy="1345997"/>
          </a:xfrm>
        </p:spPr>
        <p:txBody>
          <a:bodyPr anchor="ctr">
            <a:normAutofit/>
          </a:bodyPr>
          <a:lstStyle/>
          <a:p>
            <a:r>
              <a:rPr lang="en-US" sz="3200" dirty="0">
                <a:solidFill>
                  <a:schemeClr val="bg1"/>
                </a:solidFill>
                <a:latin typeface="+mn-lt"/>
              </a:rPr>
              <a:t>The Problem</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A57B4E95-05A0-8ED5-CAB7-1C5242935D13}"/>
              </a:ext>
            </a:extLst>
          </p:cNvPr>
          <p:cNvSpPr>
            <a:spLocks noGrp="1"/>
          </p:cNvSpPr>
          <p:nvPr>
            <p:ph idx="1"/>
          </p:nvPr>
        </p:nvSpPr>
        <p:spPr>
          <a:xfrm>
            <a:off x="4379976" y="5009083"/>
            <a:ext cx="6976872" cy="1345997"/>
          </a:xfrm>
        </p:spPr>
        <p:txBody>
          <a:bodyPr anchor="ctr">
            <a:normAutofit/>
          </a:bodyPr>
          <a:lstStyle/>
          <a:p>
            <a:pPr marL="0" indent="0">
              <a:buNone/>
            </a:pPr>
            <a:r>
              <a:rPr lang="en-US" sz="3200" dirty="0">
                <a:solidFill>
                  <a:schemeClr val="bg1"/>
                </a:solidFill>
              </a:rPr>
              <a:t>Legacy of Floodplain Disconnection and Channel Modifications</a:t>
            </a:r>
          </a:p>
        </p:txBody>
      </p:sp>
      <p:sp>
        <p:nvSpPr>
          <p:cNvPr id="3" name="Oval 2">
            <a:extLst>
              <a:ext uri="{FF2B5EF4-FFF2-40B4-BE49-F238E27FC236}">
                <a16:creationId xmlns:a16="http://schemas.microsoft.com/office/drawing/2014/main" id="{6BA1FBE7-9848-4BD1-D425-2871A479955A}"/>
              </a:ext>
            </a:extLst>
          </p:cNvPr>
          <p:cNvSpPr/>
          <p:nvPr/>
        </p:nvSpPr>
        <p:spPr>
          <a:xfrm rot="1777566">
            <a:off x="7575113" y="2627075"/>
            <a:ext cx="1403689" cy="9241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13705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map of the world&#10;&#10;Description automatically generated with low confidence">
            <a:extLst>
              <a:ext uri="{FF2B5EF4-FFF2-40B4-BE49-F238E27FC236}">
                <a16:creationId xmlns:a16="http://schemas.microsoft.com/office/drawing/2014/main" id="{751A3824-14A5-C73B-D30F-0FC875B80B42}"/>
              </a:ext>
            </a:extLst>
          </p:cNvPr>
          <p:cNvPicPr>
            <a:picLocks noChangeAspect="1"/>
          </p:cNvPicPr>
          <p:nvPr/>
        </p:nvPicPr>
        <p:blipFill rotWithShape="1">
          <a:blip r:embed="rId3">
            <a:extLst>
              <a:ext uri="{28A0092B-C50C-407E-A947-70E740481C1C}">
                <a14:useLocalDpi xmlns:a14="http://schemas.microsoft.com/office/drawing/2010/main" val="0"/>
              </a:ext>
            </a:extLst>
          </a:blip>
          <a:srcRect l="47521" t="4601" r="21826" b="-4602"/>
          <a:stretch>
            <a:fillRect/>
          </a:stretch>
        </p:blipFill>
        <p:spPr>
          <a:xfrm rot="2543333">
            <a:off x="5736177" y="-900237"/>
            <a:ext cx="6685399" cy="7223760"/>
          </a:xfrm>
          <a:prstGeom prst="rect">
            <a:avLst/>
          </a:prstGeom>
        </p:spPr>
      </p:pic>
      <p:pic>
        <p:nvPicPr>
          <p:cNvPr id="14" name="Content Placeholder 13" descr="Map&#10;&#10;AI-generated content may be incorrect.">
            <a:extLst>
              <a:ext uri="{FF2B5EF4-FFF2-40B4-BE49-F238E27FC236}">
                <a16:creationId xmlns:a16="http://schemas.microsoft.com/office/drawing/2014/main" id="{D6315DEA-F141-1771-3448-AB80EEB5E1FA}"/>
              </a:ext>
            </a:extLst>
          </p:cNvPr>
          <p:cNvPicPr>
            <a:picLocks noGrp="1" noChangeAspect="1"/>
          </p:cNvPicPr>
          <p:nvPr>
            <p:ph idx="1"/>
          </p:nvPr>
        </p:nvPicPr>
        <p:blipFill>
          <a:blip r:embed="rId4"/>
          <a:stretch>
            <a:fillRect/>
          </a:stretch>
        </p:blipFill>
        <p:spPr>
          <a:xfrm>
            <a:off x="533294" y="1164573"/>
            <a:ext cx="5780487" cy="4400394"/>
          </a:xfrm>
          <a:prstGeom prst="rect">
            <a:avLst/>
          </a:prstGeom>
        </p:spPr>
      </p:pic>
      <p:sp>
        <p:nvSpPr>
          <p:cNvPr id="17" name="Rectangle 16">
            <a:extLst>
              <a:ext uri="{FF2B5EF4-FFF2-40B4-BE49-F238E27FC236}">
                <a16:creationId xmlns:a16="http://schemas.microsoft.com/office/drawing/2014/main" id="{30638AA1-1CBA-B590-7B69-6DEB08AD61BA}"/>
              </a:ext>
            </a:extLst>
          </p:cNvPr>
          <p:cNvSpPr/>
          <p:nvPr/>
        </p:nvSpPr>
        <p:spPr>
          <a:xfrm>
            <a:off x="5695122" y="0"/>
            <a:ext cx="7325139" cy="11645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379FE0-4BCD-F4FE-93F4-F2A171EE2F28}"/>
              </a:ext>
            </a:extLst>
          </p:cNvPr>
          <p:cNvSpPr/>
          <p:nvPr/>
        </p:nvSpPr>
        <p:spPr>
          <a:xfrm>
            <a:off x="5695121" y="5564967"/>
            <a:ext cx="7325139" cy="1293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501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a:extLst>
              <a:ext uri="{FF2B5EF4-FFF2-40B4-BE49-F238E27FC236}">
                <a16:creationId xmlns:a16="http://schemas.microsoft.com/office/drawing/2014/main" id="{D5FB18EB-977A-E3E6-06F2-8F2A2E198E86}"/>
              </a:ext>
            </a:extLst>
          </p:cNvPr>
          <p:cNvPicPr>
            <a:picLocks noGrp="1" noChangeAspect="1"/>
          </p:cNvPicPr>
          <p:nvPr>
            <p:ph idx="1"/>
          </p:nvPr>
        </p:nvPicPr>
        <p:blipFill rotWithShape="1">
          <a:blip r:embed="rId3"/>
          <a:srcRect t="2108" r="-2" b="44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4" name="TextBox 23">
            <a:extLst>
              <a:ext uri="{FF2B5EF4-FFF2-40B4-BE49-F238E27FC236}">
                <a16:creationId xmlns:a16="http://schemas.microsoft.com/office/drawing/2014/main" id="{159DDFA7-0852-FD56-AAD4-22C3BC9D1598}"/>
              </a:ext>
            </a:extLst>
          </p:cNvPr>
          <p:cNvSpPr txBox="1"/>
          <p:nvPr/>
        </p:nvSpPr>
        <p:spPr>
          <a:xfrm>
            <a:off x="6884232" y="5301567"/>
            <a:ext cx="3733714" cy="523220"/>
          </a:xfrm>
          <a:prstGeom prst="rect">
            <a:avLst/>
          </a:prstGeom>
          <a:noFill/>
        </p:spPr>
        <p:txBody>
          <a:bodyPr wrap="none" rtlCol="0">
            <a:spAutoFit/>
          </a:bodyPr>
          <a:lstStyle/>
          <a:p>
            <a:r>
              <a:rPr lang="en-US" sz="2800" dirty="0"/>
              <a:t>SRFB Funded: </a:t>
            </a:r>
            <a:r>
              <a:rPr lang="en-US" sz="2800" b="0" i="0" dirty="0">
                <a:effectLst/>
              </a:rPr>
              <a:t> #12-1358</a:t>
            </a:r>
            <a:endParaRPr lang="en-US" sz="2800" dirty="0"/>
          </a:p>
        </p:txBody>
      </p:sp>
      <p:sp>
        <p:nvSpPr>
          <p:cNvPr id="8" name="TextBox 7">
            <a:extLst>
              <a:ext uri="{FF2B5EF4-FFF2-40B4-BE49-F238E27FC236}">
                <a16:creationId xmlns:a16="http://schemas.microsoft.com/office/drawing/2014/main" id="{67D79889-C178-0E31-88E8-474DD4C44E78}"/>
              </a:ext>
            </a:extLst>
          </p:cNvPr>
          <p:cNvSpPr txBox="1"/>
          <p:nvPr/>
        </p:nvSpPr>
        <p:spPr>
          <a:xfrm>
            <a:off x="541176" y="653143"/>
            <a:ext cx="4450702" cy="4062651"/>
          </a:xfrm>
          <a:prstGeom prst="rect">
            <a:avLst/>
          </a:prstGeom>
          <a:noFill/>
        </p:spPr>
        <p:txBody>
          <a:bodyPr wrap="square" rtlCol="0">
            <a:spAutoFit/>
          </a:bodyPr>
          <a:lstStyle/>
          <a:p>
            <a:r>
              <a:rPr lang="en-US" sz="3200" b="1" dirty="0"/>
              <a:t>Habitat Limiting Factors</a:t>
            </a:r>
          </a:p>
          <a:p>
            <a:endParaRPr lang="en-US" sz="2800" b="1" dirty="0"/>
          </a:p>
          <a:p>
            <a:r>
              <a:rPr lang="en-US" sz="2000" b="1" dirty="0"/>
              <a:t>Access to Floodplain, Side Channel and Pond Habitat</a:t>
            </a:r>
            <a:r>
              <a:rPr lang="en-US" sz="2000" dirty="0"/>
              <a:t>:</a:t>
            </a:r>
          </a:p>
          <a:p>
            <a:pPr marL="285750" indent="-285750">
              <a:buFont typeface="Arial" panose="020B0604020202020204" pitchFamily="34" charset="0"/>
              <a:buChar char="•"/>
            </a:pPr>
            <a:r>
              <a:rPr lang="en-US" dirty="0"/>
              <a:t>Multiple levees and small-scale channel filling/diversions within the study reach.</a:t>
            </a:r>
          </a:p>
          <a:p>
            <a:pPr marL="285750" indent="-285750">
              <a:buFont typeface="Arial" panose="020B0604020202020204" pitchFamily="34" charset="0"/>
              <a:buChar char="•"/>
            </a:pPr>
            <a:r>
              <a:rPr lang="en-US" dirty="0"/>
              <a:t>Many cutoff areas have potential to be highly productive due to groundwater upwelling.</a:t>
            </a:r>
          </a:p>
          <a:p>
            <a:pPr marL="285750" indent="-285750">
              <a:buFont typeface="Arial" panose="020B0604020202020204" pitchFamily="34" charset="0"/>
              <a:buChar char="•"/>
            </a:pPr>
            <a:r>
              <a:rPr lang="en-US" dirty="0"/>
              <a:t>Prioritize reconnecting and restoring cutoff side channels and ponds. </a:t>
            </a:r>
          </a:p>
        </p:txBody>
      </p:sp>
    </p:spTree>
    <p:extLst>
      <p:ext uri="{BB962C8B-B14F-4D97-AF65-F5344CB8AC3E}">
        <p14:creationId xmlns:p14="http://schemas.microsoft.com/office/powerpoint/2010/main" val="287900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4F6C-F9EF-A1DB-4B7D-55BE58C2EABD}"/>
              </a:ext>
            </a:extLst>
          </p:cNvPr>
          <p:cNvSpPr>
            <a:spLocks noGrp="1"/>
          </p:cNvSpPr>
          <p:nvPr>
            <p:ph type="title"/>
          </p:nvPr>
        </p:nvSpPr>
        <p:spPr>
          <a:xfrm>
            <a:off x="481013" y="3752849"/>
            <a:ext cx="3290887" cy="2452687"/>
          </a:xfrm>
        </p:spPr>
        <p:txBody>
          <a:bodyPr anchor="ctr">
            <a:normAutofit/>
          </a:bodyPr>
          <a:lstStyle/>
          <a:p>
            <a:r>
              <a:rPr lang="en-US" sz="3600" dirty="0">
                <a:latin typeface="Calibri Light" panose="020F0302020204030204" pitchFamily="34" charset="0"/>
                <a:ea typeface="Calibri Light" panose="020F0302020204030204" pitchFamily="34" charset="0"/>
                <a:cs typeface="Calibri Light" panose="020F0302020204030204" pitchFamily="34" charset="0"/>
              </a:rPr>
              <a:t>Limiting Factors: Focus on Riparian Forest</a:t>
            </a:r>
          </a:p>
        </p:txBody>
      </p:sp>
      <p:pic>
        <p:nvPicPr>
          <p:cNvPr id="4" name="Picture 3">
            <a:extLst>
              <a:ext uri="{FF2B5EF4-FFF2-40B4-BE49-F238E27FC236}">
                <a16:creationId xmlns:a16="http://schemas.microsoft.com/office/drawing/2014/main" id="{3541C2BF-0850-653F-9B1D-9CA187E0DDE3}"/>
              </a:ext>
            </a:extLst>
          </p:cNvPr>
          <p:cNvPicPr>
            <a:picLocks noChangeAspect="1"/>
          </p:cNvPicPr>
          <p:nvPr/>
        </p:nvPicPr>
        <p:blipFill>
          <a:blip r:embed="rId3">
            <a:extLst>
              <a:ext uri="{28A0092B-C50C-407E-A947-70E740481C1C}">
                <a14:useLocalDpi xmlns:a14="http://schemas.microsoft.com/office/drawing/2010/main" val="0"/>
              </a:ext>
            </a:extLst>
          </a:blip>
          <a:srcRect t="21436" b="37985"/>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83612DD-28EC-BE66-1FF7-2500837DB996}"/>
              </a:ext>
            </a:extLst>
          </p:cNvPr>
          <p:cNvSpPr>
            <a:spLocks noGrp="1"/>
          </p:cNvSpPr>
          <p:nvPr>
            <p:ph idx="1"/>
          </p:nvPr>
        </p:nvSpPr>
        <p:spPr>
          <a:xfrm>
            <a:off x="4223982" y="3857624"/>
            <a:ext cx="7485413" cy="2883643"/>
          </a:xfrm>
        </p:spPr>
        <p:txBody>
          <a:bodyPr anchor="ctr">
            <a:normAutofit/>
          </a:bodyPr>
          <a:lstStyle/>
          <a:p>
            <a:r>
              <a:rPr lang="en-US" sz="2200" dirty="0"/>
              <a:t>Historic riparian forest clearing and current management</a:t>
            </a:r>
          </a:p>
          <a:p>
            <a:r>
              <a:rPr lang="en-US" sz="2200" dirty="0"/>
              <a:t>Floodplain disconnection</a:t>
            </a:r>
          </a:p>
          <a:p>
            <a:r>
              <a:rPr lang="en-US" sz="2200" dirty="0"/>
              <a:t>Managed flows inhibit new stand creation</a:t>
            </a:r>
          </a:p>
          <a:p>
            <a:pPr lvl="1"/>
            <a:r>
              <a:rPr lang="en-US" sz="1800" dirty="0"/>
              <a:t>Spring freshet flow ≤ average summer irrigation flow inundates germinating trees.</a:t>
            </a:r>
          </a:p>
          <a:p>
            <a:pPr lvl="1"/>
            <a:r>
              <a:rPr lang="en-US" sz="1800" dirty="0"/>
              <a:t>Large habitat-forming flows are moderated by water storage.</a:t>
            </a:r>
          </a:p>
          <a:p>
            <a:endParaRPr lang="en-US" sz="1800" dirty="0"/>
          </a:p>
        </p:txBody>
      </p:sp>
    </p:spTree>
    <p:extLst>
      <p:ext uri="{BB962C8B-B14F-4D97-AF65-F5344CB8AC3E}">
        <p14:creationId xmlns:p14="http://schemas.microsoft.com/office/powerpoint/2010/main" val="2384085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711</TotalTime>
  <Words>1891</Words>
  <Application>Microsoft Office PowerPoint</Application>
  <PresentationFormat>Widescreen</PresentationFormat>
  <Paragraphs>270</Paragraphs>
  <Slides>18</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Aptos</vt:lpstr>
      <vt:lpstr>Aptos Display</vt:lpstr>
      <vt:lpstr>Arial</vt:lpstr>
      <vt:lpstr>Calibri</vt:lpstr>
      <vt:lpstr>Calibri Light</vt:lpstr>
      <vt:lpstr>Times New Roman</vt:lpstr>
      <vt:lpstr>Office Theme</vt:lpstr>
      <vt:lpstr>1_Office Theme</vt:lpstr>
      <vt:lpstr>Lower Kittitas Yakima River Floodplain Reconnection </vt:lpstr>
      <vt:lpstr>Basin Context</vt:lpstr>
      <vt:lpstr>Comprehensive, Integrated  Initiative in a Priority Reach</vt:lpstr>
      <vt:lpstr>Project Site &amp; Approach</vt:lpstr>
      <vt:lpstr>Project Site &amp; Approach</vt:lpstr>
      <vt:lpstr>The Problem</vt:lpstr>
      <vt:lpstr>PowerPoint Presentation</vt:lpstr>
      <vt:lpstr>PowerPoint Presentation</vt:lpstr>
      <vt:lpstr>Limiting Factors: Focus on Riparian Forest</vt:lpstr>
      <vt:lpstr>Restoration Approach</vt:lpstr>
      <vt:lpstr>Restoration Approach</vt:lpstr>
      <vt:lpstr>PowerPoint Presentation</vt:lpstr>
      <vt:lpstr>Priority Restoration Actions in a Priority Reach </vt:lpstr>
      <vt:lpstr>Challenges</vt:lpstr>
      <vt:lpstr>Culmination </vt:lpstr>
      <vt:lpstr>Funding Picture</vt:lpstr>
      <vt:lpstr>Targeted Investment Impact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Arden Thomas</dc:creator>
  <cp:lastModifiedBy>Arden Thomas</cp:lastModifiedBy>
  <cp:revision>35</cp:revision>
  <dcterms:created xsi:type="dcterms:W3CDTF">2026-03-26T18:05:08Z</dcterms:created>
  <dcterms:modified xsi:type="dcterms:W3CDTF">2026-04-13T22:16:33Z</dcterms:modified>
</cp:coreProperties>
</file>