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26"/>
  </p:notesMasterIdLst>
  <p:handoutMasterIdLst>
    <p:handoutMasterId r:id="rId27"/>
  </p:handoutMasterIdLst>
  <p:sldIdLst>
    <p:sldId id="366" r:id="rId5"/>
    <p:sldId id="349" r:id="rId6"/>
    <p:sldId id="368" r:id="rId7"/>
    <p:sldId id="388" r:id="rId8"/>
    <p:sldId id="374" r:id="rId9"/>
    <p:sldId id="373" r:id="rId10"/>
    <p:sldId id="378" r:id="rId11"/>
    <p:sldId id="375" r:id="rId12"/>
    <p:sldId id="379" r:id="rId13"/>
    <p:sldId id="380" r:id="rId14"/>
    <p:sldId id="381" r:id="rId15"/>
    <p:sldId id="383" r:id="rId16"/>
    <p:sldId id="382" r:id="rId17"/>
    <p:sldId id="384" r:id="rId18"/>
    <p:sldId id="385" r:id="rId19"/>
    <p:sldId id="386" r:id="rId20"/>
    <p:sldId id="387" r:id="rId21"/>
    <p:sldId id="332" r:id="rId22"/>
    <p:sldId id="370" r:id="rId23"/>
    <p:sldId id="371" r:id="rId24"/>
    <p:sldId id="3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3751" autoAdjust="0"/>
  </p:normalViewPr>
  <p:slideViewPr>
    <p:cSldViewPr snapToGrid="0">
      <p:cViewPr varScale="1">
        <p:scale>
          <a:sx n="117" d="100"/>
          <a:sy n="117" d="100"/>
        </p:scale>
        <p:origin x="108" y="324"/>
      </p:cViewPr>
      <p:guideLst/>
    </p:cSldViewPr>
  </p:slideViewPr>
  <p:outlineViewPr>
    <p:cViewPr>
      <p:scale>
        <a:sx n="33" d="100"/>
        <a:sy n="33" d="100"/>
      </p:scale>
      <p:origin x="0" y="-4464"/>
    </p:cViewPr>
  </p:outlineViewPr>
  <p:notesTextViewPr>
    <p:cViewPr>
      <p:scale>
        <a:sx n="1" d="1"/>
        <a:sy n="1" d="1"/>
      </p:scale>
      <p:origin x="0" y="0"/>
    </p:cViewPr>
  </p:notesTextViewPr>
  <p:sorterViewPr>
    <p:cViewPr varScale="1">
      <p:scale>
        <a:sx n="1" d="1"/>
        <a:sy n="1" d="1"/>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4/14/2026</a:t>
            </a:fld>
            <a:endParaRPr lang="en-US" dirty="0"/>
          </a:p>
        </p:txBody>
      </p:sp>
      <p:sp>
        <p:nvSpPr>
          <p:cNvPr id="4" name="Footer Placeholder 3">
            <a:extLst>
              <a:ext uri="{FF2B5EF4-FFF2-40B4-BE49-F238E27FC236}">
                <a16:creationId xmlns:a16="http://schemas.microsoft.com/office/drawing/2014/main"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dirty="0"/>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4/14/2026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Troy is present to help answer questions at the end</a:t>
            </a:r>
          </a:p>
        </p:txBody>
      </p:sp>
      <p:sp>
        <p:nvSpPr>
          <p:cNvPr id="4" name="Slide Number Placeholder 3"/>
          <p:cNvSpPr>
            <a:spLocks noGrp="1"/>
          </p:cNvSpPr>
          <p:nvPr>
            <p:ph type="sldNum" sz="quarter" idx="5"/>
          </p:nvPr>
        </p:nvSpPr>
        <p:spPr/>
        <p:txBody>
          <a:bodyPr/>
          <a:lstStyle/>
          <a:p>
            <a:fld id="{5B8B270D-091D-4ED2-8C85-0898DD7D9F21}" type="slidenum">
              <a:rPr lang="en-US" smtClean="0"/>
              <a:t>1</a:t>
            </a:fld>
            <a:endParaRPr lang="en-US" dirty="0"/>
          </a:p>
        </p:txBody>
      </p:sp>
    </p:spTree>
    <p:extLst>
      <p:ext uri="{BB962C8B-B14F-4D97-AF65-F5344CB8AC3E}">
        <p14:creationId xmlns:p14="http://schemas.microsoft.com/office/powerpoint/2010/main" val="3182960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bank of Naches River. Site is small strip of riparian vegetation and the rest is steep hillslope. Not much of the property is in floodway floodplain but could potentially be developed based on code. </a:t>
            </a:r>
          </a:p>
        </p:txBody>
      </p:sp>
      <p:sp>
        <p:nvSpPr>
          <p:cNvPr id="4" name="Slide Number Placeholder 3"/>
          <p:cNvSpPr>
            <a:spLocks noGrp="1"/>
          </p:cNvSpPr>
          <p:nvPr>
            <p:ph type="sldNum" sz="quarter" idx="5"/>
          </p:nvPr>
        </p:nvSpPr>
        <p:spPr/>
        <p:txBody>
          <a:bodyPr/>
          <a:lstStyle/>
          <a:p>
            <a:fld id="{5B8B270D-091D-4ED2-8C85-0898DD7D9F21}" type="slidenum">
              <a:rPr lang="en-US" smtClean="0"/>
              <a:t>10</a:t>
            </a:fld>
            <a:endParaRPr lang="en-US" dirty="0"/>
          </a:p>
        </p:txBody>
      </p:sp>
    </p:spTree>
    <p:extLst>
      <p:ext uri="{BB962C8B-B14F-4D97-AF65-F5344CB8AC3E}">
        <p14:creationId xmlns:p14="http://schemas.microsoft.com/office/powerpoint/2010/main" val="429360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Importance of the stream for fish (including species and life stages, as well as how the stream is currently used by fish)</a:t>
            </a:r>
          </a:p>
          <a:p>
            <a:r>
              <a:rPr lang="en-US" sz="1200" b="0" i="0" kern="1200" dirty="0">
                <a:solidFill>
                  <a:schemeClr val="tx1"/>
                </a:solidFill>
                <a:effectLst/>
                <a:latin typeface="+mn-lt"/>
                <a:ea typeface="+mn-ea"/>
                <a:cs typeface="+mn-cs"/>
              </a:rPr>
              <a:t>· Limiting factors and/or ecological concerns for fish (species and life stages) and how your project will help to address them</a:t>
            </a:r>
          </a:p>
          <a:p>
            <a:r>
              <a:rPr lang="en-US" sz="1200" b="0" i="0" kern="1200" dirty="0">
                <a:solidFill>
                  <a:schemeClr val="tx1"/>
                </a:solidFill>
                <a:effectLst/>
                <a:latin typeface="+mn-lt"/>
                <a:ea typeface="+mn-ea"/>
                <a:cs typeface="+mn-cs"/>
              </a:rPr>
              <a:t>All ESA listed species – biggest limiting factors are fish passage into Cowiche Creek and irrigation diversions causing false attraction flows and confusion. Reach has been historically starved of sediment due to Nelson Dam. Poor habitat as reach has been constrained by lack of access into floodplain, lack of off channel habitat and agricultural land fill.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11</a:t>
            </a:fld>
            <a:endParaRPr lang="en-US" dirty="0"/>
          </a:p>
        </p:txBody>
      </p:sp>
    </p:spTree>
    <p:extLst>
      <p:ext uri="{BB962C8B-B14F-4D97-AF65-F5344CB8AC3E}">
        <p14:creationId xmlns:p14="http://schemas.microsoft.com/office/powerpoint/2010/main" val="80043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Importance of the stream for fish (including species and life stages, as well as how the stream is currently used by fish)</a:t>
            </a:r>
          </a:p>
          <a:p>
            <a:r>
              <a:rPr lang="en-US" sz="1200" b="0" i="0" kern="1200" dirty="0">
                <a:solidFill>
                  <a:schemeClr val="tx1"/>
                </a:solidFill>
                <a:effectLst/>
                <a:latin typeface="+mn-lt"/>
                <a:ea typeface="+mn-ea"/>
                <a:cs typeface="+mn-cs"/>
              </a:rPr>
              <a:t>· Limiting factors and/or ecological concerns for fish (species and life stages) and how your project will help to address them</a:t>
            </a:r>
          </a:p>
          <a:p>
            <a:r>
              <a:rPr lang="en-US" dirty="0"/>
              <a:t>Coho and </a:t>
            </a:r>
            <a:r>
              <a:rPr lang="en-US" dirty="0" err="1"/>
              <a:t>bulltrout</a:t>
            </a:r>
            <a:r>
              <a:rPr lang="en-US" dirty="0"/>
              <a:t> also ESA listed </a:t>
            </a:r>
          </a:p>
        </p:txBody>
      </p:sp>
      <p:sp>
        <p:nvSpPr>
          <p:cNvPr id="4" name="Slide Number Placeholder 3"/>
          <p:cNvSpPr>
            <a:spLocks noGrp="1"/>
          </p:cNvSpPr>
          <p:nvPr>
            <p:ph type="sldNum" sz="quarter" idx="5"/>
          </p:nvPr>
        </p:nvSpPr>
        <p:spPr/>
        <p:txBody>
          <a:bodyPr/>
          <a:lstStyle/>
          <a:p>
            <a:fld id="{5B8B270D-091D-4ED2-8C85-0898DD7D9F21}" type="slidenum">
              <a:rPr lang="en-US" smtClean="0"/>
              <a:t>12</a:t>
            </a:fld>
            <a:endParaRPr lang="en-US" dirty="0"/>
          </a:p>
        </p:txBody>
      </p:sp>
    </p:spTree>
    <p:extLst>
      <p:ext uri="{BB962C8B-B14F-4D97-AF65-F5344CB8AC3E}">
        <p14:creationId xmlns:p14="http://schemas.microsoft.com/office/powerpoint/2010/main" val="4048366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13</a:t>
            </a:fld>
            <a:endParaRPr lang="en-US" dirty="0"/>
          </a:p>
        </p:txBody>
      </p:sp>
    </p:spTree>
    <p:extLst>
      <p:ext uri="{BB962C8B-B14F-4D97-AF65-F5344CB8AC3E}">
        <p14:creationId xmlns:p14="http://schemas.microsoft.com/office/powerpoint/2010/main" val="4216330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 Trout action plan</a:t>
            </a:r>
          </a:p>
        </p:txBody>
      </p:sp>
      <p:sp>
        <p:nvSpPr>
          <p:cNvPr id="4" name="Slide Number Placeholder 3"/>
          <p:cNvSpPr>
            <a:spLocks noGrp="1"/>
          </p:cNvSpPr>
          <p:nvPr>
            <p:ph type="sldNum" sz="quarter" idx="5"/>
          </p:nvPr>
        </p:nvSpPr>
        <p:spPr/>
        <p:txBody>
          <a:bodyPr/>
          <a:lstStyle/>
          <a:p>
            <a:fld id="{5B8B270D-091D-4ED2-8C85-0898DD7D9F21}" type="slidenum">
              <a:rPr lang="en-US" smtClean="0"/>
              <a:t>14</a:t>
            </a:fld>
            <a:endParaRPr lang="en-US" dirty="0"/>
          </a:p>
        </p:txBody>
      </p:sp>
    </p:spTree>
    <p:extLst>
      <p:ext uri="{BB962C8B-B14F-4D97-AF65-F5344CB8AC3E}">
        <p14:creationId xmlns:p14="http://schemas.microsoft.com/office/powerpoint/2010/main" val="2600736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Steelhead recovery plan </a:t>
            </a:r>
          </a:p>
        </p:txBody>
      </p:sp>
      <p:sp>
        <p:nvSpPr>
          <p:cNvPr id="4" name="Slide Number Placeholder 3"/>
          <p:cNvSpPr>
            <a:spLocks noGrp="1"/>
          </p:cNvSpPr>
          <p:nvPr>
            <p:ph type="sldNum" sz="quarter" idx="5"/>
          </p:nvPr>
        </p:nvSpPr>
        <p:spPr/>
        <p:txBody>
          <a:bodyPr/>
          <a:lstStyle/>
          <a:p>
            <a:fld id="{5B8B270D-091D-4ED2-8C85-0898DD7D9F21}" type="slidenum">
              <a:rPr lang="en-US" smtClean="0"/>
              <a:t>15</a:t>
            </a:fld>
            <a:endParaRPr lang="en-US" dirty="0"/>
          </a:p>
        </p:txBody>
      </p:sp>
    </p:spTree>
    <p:extLst>
      <p:ext uri="{BB962C8B-B14F-4D97-AF65-F5344CB8AC3E}">
        <p14:creationId xmlns:p14="http://schemas.microsoft.com/office/powerpoint/2010/main" val="3036489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16</a:t>
            </a:fld>
            <a:endParaRPr lang="en-US" dirty="0"/>
          </a:p>
        </p:txBody>
      </p:sp>
    </p:spTree>
    <p:extLst>
      <p:ext uri="{BB962C8B-B14F-4D97-AF65-F5344CB8AC3E}">
        <p14:creationId xmlns:p14="http://schemas.microsoft.com/office/powerpoint/2010/main" val="3078229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Biggest limiting factor – fish passage, false attraction flows, co mingled water.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17</a:t>
            </a:fld>
            <a:endParaRPr lang="en-US" dirty="0"/>
          </a:p>
        </p:txBody>
      </p:sp>
    </p:spTree>
    <p:extLst>
      <p:ext uri="{BB962C8B-B14F-4D97-AF65-F5344CB8AC3E}">
        <p14:creationId xmlns:p14="http://schemas.microsoft.com/office/powerpoint/2010/main" val="1562616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sz="1200" b="1" i="0" dirty="0">
                <a:effectLst/>
                <a:latin typeface="Segoe UI" panose="020B0502040204020203" pitchFamily="34" charset="0"/>
              </a:rPr>
              <a:t>Greatly improved habitat quality</a:t>
            </a:r>
            <a:br>
              <a:rPr lang="en-US" sz="1200" b="0" i="0" dirty="0">
                <a:effectLst/>
                <a:latin typeface="Segoe UI" panose="020B0502040204020203" pitchFamily="34" charset="0"/>
              </a:rPr>
            </a:br>
            <a:r>
              <a:rPr lang="en-US" sz="1200" b="0" i="0" dirty="0">
                <a:effectLst/>
                <a:latin typeface="Segoe UI" panose="020B0502040204020203" pitchFamily="34" charset="0"/>
              </a:rPr>
              <a:t>Cowiche Creek is currently straightened and confined, which limits habitat value. The project will realign the channel and add natural wood and rock structures, improving habitat complexity and ecological function for multiple life stages of salmonids.</a:t>
            </a:r>
          </a:p>
          <a:p>
            <a:pPr fontAlgn="t">
              <a:lnSpc>
                <a:spcPts val="1500"/>
              </a:lnSpc>
              <a:buNone/>
            </a:pPr>
            <a:r>
              <a:rPr lang="en-US" sz="1200" b="0" i="0" dirty="0">
                <a:effectLst/>
                <a:latin typeface="Segoe UI" panose="020B0502040204020203" pitchFamily="34" charset="0"/>
              </a:rPr>
              <a:t>• </a:t>
            </a:r>
            <a:r>
              <a:rPr lang="en-US" sz="1200" b="1" i="0" dirty="0">
                <a:effectLst/>
                <a:latin typeface="Segoe UI" panose="020B0502040204020203" pitchFamily="34" charset="0"/>
              </a:rPr>
              <a:t>Expanded riparian buffer and floodplain function</a:t>
            </a:r>
            <a:br>
              <a:rPr lang="en-US" sz="1200" b="0" i="0" dirty="0">
                <a:effectLst/>
                <a:latin typeface="Segoe UI" panose="020B0502040204020203" pitchFamily="34" charset="0"/>
              </a:rPr>
            </a:br>
            <a:r>
              <a:rPr lang="en-US" sz="1200" b="0" i="0" dirty="0">
                <a:effectLst/>
                <a:latin typeface="Segoe UI" panose="020B0502040204020203" pitchFamily="34" charset="0"/>
              </a:rPr>
              <a:t>Increasing riparian buffer width and restoring floodplain processes will help cool water temperatures, improve nutrient inputs, and create more diverse aquatic and terrestrial habitat.</a:t>
            </a:r>
          </a:p>
          <a:p>
            <a:pPr fontAlgn="t">
              <a:lnSpc>
                <a:spcPts val="1500"/>
              </a:lnSpc>
              <a:buNone/>
            </a:pPr>
            <a:r>
              <a:rPr lang="en-US" sz="1200" b="0" i="0" dirty="0">
                <a:effectLst/>
                <a:latin typeface="Segoe UI" panose="020B0502040204020203" pitchFamily="34" charset="0"/>
              </a:rPr>
              <a:t>• </a:t>
            </a:r>
            <a:r>
              <a:rPr lang="en-US" sz="1200" b="1" i="0" dirty="0">
                <a:effectLst/>
                <a:latin typeface="Segoe UI" panose="020B0502040204020203" pitchFamily="34" charset="0"/>
              </a:rPr>
              <a:t>Creation of side channels and off‑channel rearing habitat</a:t>
            </a:r>
            <a:br>
              <a:rPr lang="en-US" sz="1200" b="0" i="0" dirty="0">
                <a:effectLst/>
                <a:latin typeface="Segoe UI" panose="020B0502040204020203" pitchFamily="34" charset="0"/>
              </a:rPr>
            </a:br>
            <a:r>
              <a:rPr lang="en-US" sz="1200" b="0" i="0" dirty="0">
                <a:effectLst/>
                <a:latin typeface="Segoe UI" panose="020B0502040204020203" pitchFamily="34" charset="0"/>
              </a:rPr>
              <a:t>Side channel and riparian habitat throughout the Naches–Cowiche confluence will provide critical juvenile rearing areas for salmon and steelhead, improving survival.</a:t>
            </a:r>
          </a:p>
          <a:p>
            <a:pPr fontAlgn="t">
              <a:lnSpc>
                <a:spcPts val="1500"/>
              </a:lnSpc>
              <a:buNone/>
            </a:pPr>
            <a:r>
              <a:rPr lang="en-US" sz="1200" b="0" i="0" dirty="0">
                <a:effectLst/>
                <a:latin typeface="Segoe UI" panose="020B0502040204020203" pitchFamily="34" charset="0"/>
              </a:rPr>
              <a:t>• </a:t>
            </a:r>
            <a:r>
              <a:rPr lang="en-US" sz="1200" b="1" i="0" dirty="0">
                <a:effectLst/>
                <a:latin typeface="Segoe UI" panose="020B0502040204020203" pitchFamily="34" charset="0"/>
              </a:rPr>
              <a:t>Improved spawning habitat</a:t>
            </a:r>
            <a:br>
              <a:rPr lang="en-US" sz="1200" b="0" i="0" dirty="0">
                <a:effectLst/>
                <a:latin typeface="Segoe UI" panose="020B0502040204020203" pitchFamily="34" charset="0"/>
              </a:rPr>
            </a:br>
            <a:r>
              <a:rPr lang="en-US" sz="1200" b="0" i="0" dirty="0">
                <a:effectLst/>
                <a:latin typeface="Segoe UI" panose="020B0502040204020203" pitchFamily="34" charset="0"/>
              </a:rPr>
              <a:t>The project will enhance spawning habitat for coho salmon and lamprey through channel complexity, natural substrates, and restored geomorphic processes.</a:t>
            </a:r>
          </a:p>
          <a:p>
            <a:pPr fontAlgn="t">
              <a:lnSpc>
                <a:spcPts val="1500"/>
              </a:lnSpc>
              <a:buNone/>
            </a:pPr>
            <a:r>
              <a:rPr lang="en-US" sz="1200" b="0" i="0" dirty="0">
                <a:effectLst/>
                <a:latin typeface="Segoe UI" panose="020B0502040204020203" pitchFamily="34" charset="0"/>
              </a:rPr>
              <a:t>• </a:t>
            </a:r>
            <a:r>
              <a:rPr lang="en-US" sz="1200" b="1" i="0" dirty="0">
                <a:effectLst/>
                <a:latin typeface="Segoe UI" panose="020B0502040204020203" pitchFamily="34" charset="0"/>
              </a:rPr>
              <a:t>Restored fish passage</a:t>
            </a:r>
            <a:br>
              <a:rPr lang="en-US" sz="1200" b="0" i="0" dirty="0">
                <a:effectLst/>
                <a:latin typeface="Segoe UI" panose="020B0502040204020203" pitchFamily="34" charset="0"/>
              </a:rPr>
            </a:br>
            <a:r>
              <a:rPr lang="en-US" sz="1200" b="0" i="0" dirty="0">
                <a:effectLst/>
                <a:latin typeface="Segoe UI" panose="020B0502040204020203" pitchFamily="34" charset="0"/>
              </a:rPr>
              <a:t>Removing canal diversion structures, ladders, headgates, and filling abandoned canals eliminates barriers that have historically limited migration into Cowiche Creek.</a:t>
            </a:r>
          </a:p>
          <a:p>
            <a:pPr fontAlgn="t">
              <a:lnSpc>
                <a:spcPts val="1500"/>
              </a:lnSpc>
              <a:buNone/>
            </a:pPr>
            <a:r>
              <a:rPr lang="en-US" sz="1200" b="0" i="0" dirty="0">
                <a:effectLst/>
                <a:latin typeface="Segoe UI" panose="020B0502040204020203" pitchFamily="34" charset="0"/>
              </a:rPr>
              <a:t>• </a:t>
            </a:r>
            <a:r>
              <a:rPr lang="en-US" sz="1200" b="1" i="0" dirty="0">
                <a:effectLst/>
                <a:latin typeface="Segoe UI" panose="020B0502040204020203" pitchFamily="34" charset="0"/>
              </a:rPr>
              <a:t>Support for ESA‑listed species</a:t>
            </a:r>
            <a:br>
              <a:rPr lang="en-US" sz="1200" b="0" i="0" dirty="0">
                <a:effectLst/>
                <a:latin typeface="Segoe UI" panose="020B0502040204020203" pitchFamily="34" charset="0"/>
              </a:rPr>
            </a:br>
            <a:r>
              <a:rPr lang="en-US" sz="1200" b="0" i="0" dirty="0">
                <a:effectLst/>
                <a:latin typeface="Segoe UI" panose="020B0502040204020203" pitchFamily="34" charset="0"/>
              </a:rPr>
              <a:t>Benefits directly support recovery needs for ESA‑listed steelhead, as well as Chinook and coho salmon, by addressing limiting factors in an important tributary and confluence area.</a:t>
            </a:r>
          </a:p>
          <a:p>
            <a:pPr fontAlgn="t">
              <a:lnSpc>
                <a:spcPts val="1500"/>
              </a:lnSpc>
              <a:buNone/>
            </a:pPr>
            <a:r>
              <a:rPr lang="en-US" sz="1200" b="0" i="0" dirty="0">
                <a:effectLst/>
                <a:latin typeface="Segoe UI" panose="020B0502040204020203" pitchFamily="34" charset="0"/>
              </a:rPr>
              <a:t>• </a:t>
            </a:r>
            <a:r>
              <a:rPr lang="en-US" sz="1200" b="1" i="0" dirty="0">
                <a:effectLst/>
                <a:latin typeface="Segoe UI" panose="020B0502040204020203" pitchFamily="34" charset="0"/>
              </a:rPr>
              <a:t>High certainty of success</a:t>
            </a:r>
            <a:endParaRPr lang="en-US" sz="1200" b="0" i="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B8B270D-091D-4ED2-8C85-0898DD7D9F21}" type="slidenum">
              <a:rPr lang="en-US" smtClean="0"/>
              <a:t>18</a:t>
            </a:fld>
            <a:endParaRPr lang="en-US" dirty="0"/>
          </a:p>
        </p:txBody>
      </p:sp>
    </p:spTree>
    <p:extLst>
      <p:ext uri="{BB962C8B-B14F-4D97-AF65-F5344CB8AC3E}">
        <p14:creationId xmlns:p14="http://schemas.microsoft.com/office/powerpoint/2010/main" val="1958390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dirty="0">
                <a:latin typeface="Segoe UI" panose="020B0502040204020203" pitchFamily="34" charset="0"/>
              </a:rPr>
              <a:t>• </a:t>
            </a:r>
            <a:r>
              <a:rPr lang="en-US" b="1" dirty="0">
                <a:latin typeface="Segoe UI" panose="020B0502040204020203" pitchFamily="34" charset="0"/>
              </a:rPr>
              <a:t>Open space creation and recreation potential</a:t>
            </a:r>
            <a:br>
              <a:rPr lang="en-US" dirty="0">
                <a:latin typeface="Segoe UI" panose="020B0502040204020203" pitchFamily="34" charset="0"/>
              </a:rPr>
            </a:br>
            <a:r>
              <a:rPr lang="en-US" dirty="0">
                <a:latin typeface="Segoe UI" panose="020B0502040204020203" pitchFamily="34" charset="0"/>
              </a:rPr>
              <a:t>The project increases protected open space and supports future connectivity to the Yakima Greenway trail system, enhancing public access and recreation opportunities. </a:t>
            </a:r>
          </a:p>
          <a:p>
            <a:pPr fontAlgn="t">
              <a:lnSpc>
                <a:spcPts val="1500"/>
              </a:lnSpc>
              <a:buNone/>
            </a:pPr>
            <a:r>
              <a:rPr lang="en-US" dirty="0">
                <a:latin typeface="Segoe UI" panose="020B0502040204020203" pitchFamily="34" charset="0"/>
              </a:rPr>
              <a:t>• </a:t>
            </a:r>
            <a:r>
              <a:rPr lang="en-US" b="1" dirty="0">
                <a:latin typeface="Segoe UI" panose="020B0502040204020203" pitchFamily="34" charset="0"/>
              </a:rPr>
              <a:t>Flood risk reduction</a:t>
            </a:r>
            <a:br>
              <a:rPr lang="en-US" dirty="0">
                <a:latin typeface="Segoe UI" panose="020B0502040204020203" pitchFamily="34" charset="0"/>
              </a:rPr>
            </a:br>
            <a:r>
              <a:rPr lang="en-US" dirty="0">
                <a:latin typeface="Segoe UI" panose="020B0502040204020203" pitchFamily="34" charset="0"/>
              </a:rPr>
              <a:t>Restoring floodplain function and removing confining infrastructure helps reduce flood hazards for the surrounding area. </a:t>
            </a:r>
          </a:p>
          <a:p>
            <a:pPr fontAlgn="t">
              <a:lnSpc>
                <a:spcPts val="1500"/>
              </a:lnSpc>
              <a:buNone/>
            </a:pPr>
            <a:r>
              <a:rPr lang="en-US" dirty="0">
                <a:latin typeface="Segoe UI" panose="020B0502040204020203" pitchFamily="34" charset="0"/>
              </a:rPr>
              <a:t>• </a:t>
            </a:r>
            <a:r>
              <a:rPr lang="en-US" b="1" dirty="0">
                <a:latin typeface="Segoe UI" panose="020B0502040204020203" pitchFamily="34" charset="0"/>
              </a:rPr>
              <a:t>Water use efficiency</a:t>
            </a:r>
            <a:br>
              <a:rPr lang="en-US" dirty="0">
                <a:latin typeface="Segoe UI" panose="020B0502040204020203" pitchFamily="34" charset="0"/>
              </a:rPr>
            </a:br>
            <a:r>
              <a:rPr lang="en-US" dirty="0">
                <a:latin typeface="Segoe UI" panose="020B0502040204020203" pitchFamily="34" charset="0"/>
              </a:rPr>
              <a:t>Consolidating irrigation diversions and eliminating canals improves irrigation system efficiency and reduces water loss. </a:t>
            </a:r>
          </a:p>
          <a:p>
            <a:pPr fontAlgn="t">
              <a:lnSpc>
                <a:spcPts val="1500"/>
              </a:lnSpc>
              <a:buNone/>
            </a:pPr>
            <a:r>
              <a:rPr lang="en-US" dirty="0">
                <a:latin typeface="Segoe UI" panose="020B0502040204020203" pitchFamily="34" charset="0"/>
              </a:rPr>
              <a:t>• </a:t>
            </a:r>
            <a:r>
              <a:rPr lang="en-US" b="1" dirty="0">
                <a:latin typeface="Segoe UI" panose="020B0502040204020203" pitchFamily="34" charset="0"/>
              </a:rPr>
              <a:t>Creation of a continuous public land corridor</a:t>
            </a:r>
            <a:br>
              <a:rPr lang="en-US" dirty="0">
                <a:latin typeface="Segoe UI" panose="020B0502040204020203" pitchFamily="34" charset="0"/>
              </a:rPr>
            </a:br>
            <a:r>
              <a:rPr lang="en-US" dirty="0">
                <a:latin typeface="Segoe UI" panose="020B0502040204020203" pitchFamily="34" charset="0"/>
              </a:rPr>
              <a:t>Acquisition completes a publicly owned shoreline corridor from 1 mile upstream of Powerhouse Road to the Yakima River confluence, improving long‑term management, restoration potential, and public access. </a:t>
            </a:r>
          </a:p>
          <a:p>
            <a:pPr fontAlgn="t">
              <a:lnSpc>
                <a:spcPts val="1500"/>
              </a:lnSpc>
              <a:buNone/>
            </a:pPr>
            <a:r>
              <a:rPr lang="en-US" dirty="0">
                <a:latin typeface="Segoe UI" panose="020B0502040204020203" pitchFamily="34" charset="0"/>
              </a:rPr>
              <a:t>• </a:t>
            </a:r>
            <a:r>
              <a:rPr lang="en-US" b="1" dirty="0">
                <a:latin typeface="Segoe UI" panose="020B0502040204020203" pitchFamily="34" charset="0"/>
              </a:rPr>
              <a:t>Stronger foundation for future restoration actions</a:t>
            </a:r>
            <a:br>
              <a:rPr lang="en-US" dirty="0">
                <a:latin typeface="Segoe UI" panose="020B0502040204020203" pitchFamily="34" charset="0"/>
              </a:rPr>
            </a:br>
            <a:r>
              <a:rPr lang="en-US" dirty="0">
                <a:latin typeface="Segoe UI" panose="020B0502040204020203" pitchFamily="34" charset="0"/>
              </a:rPr>
              <a:t>Securing the remaining parcels opens up larger restoration design options, including future side channels, riparian improvements, and compatible land uses.</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19</a:t>
            </a:fld>
            <a:endParaRPr lang="en-US" dirty="0"/>
          </a:p>
        </p:txBody>
      </p:sp>
    </p:spTree>
    <p:extLst>
      <p:ext uri="{BB962C8B-B14F-4D97-AF65-F5344CB8AC3E}">
        <p14:creationId xmlns:p14="http://schemas.microsoft.com/office/powerpoint/2010/main" val="203535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showing regional geography and watersheds. </a:t>
            </a:r>
          </a:p>
        </p:txBody>
      </p:sp>
      <p:sp>
        <p:nvSpPr>
          <p:cNvPr id="4" name="Slide Number Placeholder 3"/>
          <p:cNvSpPr>
            <a:spLocks noGrp="1"/>
          </p:cNvSpPr>
          <p:nvPr>
            <p:ph type="sldNum" sz="quarter" idx="5"/>
          </p:nvPr>
        </p:nvSpPr>
        <p:spPr/>
        <p:txBody>
          <a:bodyPr/>
          <a:lstStyle/>
          <a:p>
            <a:fld id="{5B8B270D-091D-4ED2-8C85-0898DD7D9F21}" type="slidenum">
              <a:rPr lang="en-US" smtClean="0"/>
              <a:t>2</a:t>
            </a:fld>
            <a:endParaRPr lang="en-US" dirty="0"/>
          </a:p>
        </p:txBody>
      </p:sp>
    </p:spTree>
    <p:extLst>
      <p:ext uri="{BB962C8B-B14F-4D97-AF65-F5344CB8AC3E}">
        <p14:creationId xmlns:p14="http://schemas.microsoft.com/office/powerpoint/2010/main" val="244655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20</a:t>
            </a:fld>
            <a:endParaRPr lang="en-US" dirty="0"/>
          </a:p>
        </p:txBody>
      </p:sp>
    </p:spTree>
    <p:extLst>
      <p:ext uri="{BB962C8B-B14F-4D97-AF65-F5344CB8AC3E}">
        <p14:creationId xmlns:p14="http://schemas.microsoft.com/office/powerpoint/2010/main" val="1562917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21</a:t>
            </a:fld>
            <a:endParaRPr lang="en-US" dirty="0"/>
          </a:p>
        </p:txBody>
      </p:sp>
    </p:spTree>
    <p:extLst>
      <p:ext uri="{BB962C8B-B14F-4D97-AF65-F5344CB8AC3E}">
        <p14:creationId xmlns:p14="http://schemas.microsoft.com/office/powerpoint/2010/main" val="185768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Naches River and Cowiche Confluence. Northwest edge of Yakima, Fruitvale interchange off HWY12.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a:t>
            </a:fld>
            <a:endParaRPr lang="en-US" dirty="0"/>
          </a:p>
        </p:txBody>
      </p:sp>
    </p:spTree>
    <p:extLst>
      <p:ext uri="{BB962C8B-B14F-4D97-AF65-F5344CB8AC3E}">
        <p14:creationId xmlns:p14="http://schemas.microsoft.com/office/powerpoint/2010/main" val="124206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Hydrogeography – narrow gap between Naches and Yakima Valley. Complex situation with irrigation, hwy12, Cowiche creek. Lots of interrelated pieces of uncoordinated infrastructure and agriculture over the past 120 years. Project goal is to unwind some of these actions and consolidate infrastructure. </a:t>
            </a:r>
          </a:p>
        </p:txBody>
      </p:sp>
      <p:sp>
        <p:nvSpPr>
          <p:cNvPr id="4" name="Slide Number Placeholder 3"/>
          <p:cNvSpPr>
            <a:spLocks noGrp="1"/>
          </p:cNvSpPr>
          <p:nvPr>
            <p:ph type="sldNum" sz="quarter" idx="5"/>
          </p:nvPr>
        </p:nvSpPr>
        <p:spPr/>
        <p:txBody>
          <a:bodyPr/>
          <a:lstStyle/>
          <a:p>
            <a:fld id="{5B8B270D-091D-4ED2-8C85-0898DD7D9F21}" type="slidenum">
              <a:rPr lang="en-US" smtClean="0"/>
              <a:t>4</a:t>
            </a:fld>
            <a:endParaRPr lang="en-US" dirty="0"/>
          </a:p>
        </p:txBody>
      </p:sp>
    </p:spTree>
    <p:extLst>
      <p:ext uri="{BB962C8B-B14F-4D97-AF65-F5344CB8AC3E}">
        <p14:creationId xmlns:p14="http://schemas.microsoft.com/office/powerpoint/2010/main" val="15082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 overview, highlight infrastructure, city limits, urban growth area boundary, </a:t>
            </a:r>
          </a:p>
        </p:txBody>
      </p:sp>
      <p:sp>
        <p:nvSpPr>
          <p:cNvPr id="4" name="Slide Number Placeholder 3"/>
          <p:cNvSpPr>
            <a:spLocks noGrp="1"/>
          </p:cNvSpPr>
          <p:nvPr>
            <p:ph type="sldNum" sz="quarter" idx="5"/>
          </p:nvPr>
        </p:nvSpPr>
        <p:spPr/>
        <p:txBody>
          <a:bodyPr/>
          <a:lstStyle/>
          <a:p>
            <a:fld id="{5B8B270D-091D-4ED2-8C85-0898DD7D9F21}" type="slidenum">
              <a:rPr lang="en-US" smtClean="0"/>
              <a:t>5</a:t>
            </a:fld>
            <a:endParaRPr lang="en-US" dirty="0"/>
          </a:p>
        </p:txBody>
      </p:sp>
    </p:spTree>
    <p:extLst>
      <p:ext uri="{BB962C8B-B14F-4D97-AF65-F5344CB8AC3E}">
        <p14:creationId xmlns:p14="http://schemas.microsoft.com/office/powerpoint/2010/main" val="1088240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74BB7-ABE8-1CCA-2DBE-4C65311B7B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CFB51-88BC-5157-C58A-F89A9E398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ECC6A-289D-591A-B847-CA7E6F2ACA5C}"/>
              </a:ext>
            </a:extLst>
          </p:cNvPr>
          <p:cNvSpPr>
            <a:spLocks noGrp="1"/>
          </p:cNvSpPr>
          <p:nvPr>
            <p:ph type="body" idx="1"/>
          </p:nvPr>
        </p:nvSpPr>
        <p:spPr/>
        <p:txBody>
          <a:bodyPr/>
          <a:lstStyle/>
          <a:p>
            <a:r>
              <a:rPr lang="en-US" dirty="0"/>
              <a:t>Property ownership map – highlight investments into area. </a:t>
            </a:r>
          </a:p>
        </p:txBody>
      </p:sp>
      <p:sp>
        <p:nvSpPr>
          <p:cNvPr id="4" name="Slide Number Placeholder 3">
            <a:extLst>
              <a:ext uri="{FF2B5EF4-FFF2-40B4-BE49-F238E27FC236}">
                <a16:creationId xmlns:a16="http://schemas.microsoft.com/office/drawing/2014/main" id="{A013DD4B-690B-A713-C228-7108B1E5329D}"/>
              </a:ext>
            </a:extLst>
          </p:cNvPr>
          <p:cNvSpPr>
            <a:spLocks noGrp="1"/>
          </p:cNvSpPr>
          <p:nvPr>
            <p:ph type="sldNum" sz="quarter" idx="5"/>
          </p:nvPr>
        </p:nvSpPr>
        <p:spPr/>
        <p:txBody>
          <a:bodyPr/>
          <a:lstStyle/>
          <a:p>
            <a:fld id="{5B8B270D-091D-4ED2-8C85-0898DD7D9F21}" type="slidenum">
              <a:rPr lang="en-US" smtClean="0"/>
              <a:t>6</a:t>
            </a:fld>
            <a:endParaRPr lang="en-US" dirty="0"/>
          </a:p>
        </p:txBody>
      </p:sp>
    </p:spTree>
    <p:extLst>
      <p:ext uri="{BB962C8B-B14F-4D97-AF65-F5344CB8AC3E}">
        <p14:creationId xmlns:p14="http://schemas.microsoft.com/office/powerpoint/2010/main" val="227311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Cowiche confluence complex project – USBR and YBIP funded design and USBR funded construction. Currently in alternatives design phase. </a:t>
            </a:r>
          </a:p>
        </p:txBody>
      </p:sp>
      <p:sp>
        <p:nvSpPr>
          <p:cNvPr id="4" name="Slide Number Placeholder 3"/>
          <p:cNvSpPr>
            <a:spLocks noGrp="1"/>
          </p:cNvSpPr>
          <p:nvPr>
            <p:ph type="sldNum" sz="quarter" idx="5"/>
          </p:nvPr>
        </p:nvSpPr>
        <p:spPr/>
        <p:txBody>
          <a:bodyPr/>
          <a:lstStyle/>
          <a:p>
            <a:fld id="{5B8B270D-091D-4ED2-8C85-0898DD7D9F21}" type="slidenum">
              <a:rPr lang="en-US" smtClean="0"/>
              <a:t>7</a:t>
            </a:fld>
            <a:endParaRPr lang="en-US" dirty="0"/>
          </a:p>
        </p:txBody>
      </p:sp>
    </p:spTree>
    <p:extLst>
      <p:ext uri="{BB962C8B-B14F-4D97-AF65-F5344CB8AC3E}">
        <p14:creationId xmlns:p14="http://schemas.microsoft.com/office/powerpoint/2010/main" val="1986661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Outlined area in red and yellow is all one property. Project application is to acquire parcels outlined in Red if seller is willing. They may want to sell the entire property which would include the yellow parcel. We would work with the Greenway to secure that property separately. </a:t>
            </a:r>
          </a:p>
        </p:txBody>
      </p:sp>
      <p:sp>
        <p:nvSpPr>
          <p:cNvPr id="4" name="Slide Number Placeholder 3"/>
          <p:cNvSpPr>
            <a:spLocks noGrp="1"/>
          </p:cNvSpPr>
          <p:nvPr>
            <p:ph type="sldNum" sz="quarter" idx="5"/>
          </p:nvPr>
        </p:nvSpPr>
        <p:spPr/>
        <p:txBody>
          <a:bodyPr/>
          <a:lstStyle/>
          <a:p>
            <a:fld id="{5B8B270D-091D-4ED2-8C85-0898DD7D9F21}" type="slidenum">
              <a:rPr lang="en-US" smtClean="0"/>
              <a:t>8</a:t>
            </a:fld>
            <a:endParaRPr lang="en-US" dirty="0"/>
          </a:p>
        </p:txBody>
      </p:sp>
    </p:spTree>
    <p:extLst>
      <p:ext uri="{BB962C8B-B14F-4D97-AF65-F5344CB8AC3E}">
        <p14:creationId xmlns:p14="http://schemas.microsoft.com/office/powerpoint/2010/main" val="12140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bank of Naches River – relatively high bank along property edge. Good strip of riparian vegetation. Partially in floodway and floodplain but small area is developable based on current code. Goal is to keep development out of the floodplain and incorporate this area into the current designs. Likely topographic lowering of floodplain for better connection to Naches river. Potential channel opportunities coming from upstream. </a:t>
            </a:r>
          </a:p>
        </p:txBody>
      </p:sp>
      <p:sp>
        <p:nvSpPr>
          <p:cNvPr id="4" name="Slide Number Placeholder 3"/>
          <p:cNvSpPr>
            <a:spLocks noGrp="1"/>
          </p:cNvSpPr>
          <p:nvPr>
            <p:ph type="sldNum" sz="quarter" idx="5"/>
          </p:nvPr>
        </p:nvSpPr>
        <p:spPr/>
        <p:txBody>
          <a:bodyPr/>
          <a:lstStyle/>
          <a:p>
            <a:fld id="{5B8B270D-091D-4ED2-8C85-0898DD7D9F21}" type="slidenum">
              <a:rPr lang="en-US" smtClean="0"/>
              <a:t>9</a:t>
            </a:fld>
            <a:endParaRPr lang="en-US" dirty="0"/>
          </a:p>
        </p:txBody>
      </p:sp>
    </p:spTree>
    <p:extLst>
      <p:ext uri="{BB962C8B-B14F-4D97-AF65-F5344CB8AC3E}">
        <p14:creationId xmlns:p14="http://schemas.microsoft.com/office/powerpoint/2010/main" val="222794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785251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18381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031844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9E50B4-1616-9029-9FC0-901DDF9BF608}"/>
              </a:ext>
              <a:ext uri="{C183D7F6-B498-43B3-948B-1728B52AA6E4}">
                <adec:decorative xmlns:adec="http://schemas.microsoft.com/office/drawing/2017/decorative" val="1"/>
              </a:ext>
            </a:extLst>
          </p:cNvPr>
          <p:cNvSpPr/>
          <p:nvPr userDrawn="1"/>
        </p:nvSpPr>
        <p:spPr>
          <a:xfrm>
            <a:off x="4449680" y="0"/>
            <a:ext cx="77423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530307" y="430521"/>
            <a:ext cx="3389065" cy="1847528"/>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1954839" y="2511829"/>
            <a:ext cx="54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74FFBCF-911F-5818-60FE-B018CA677353}"/>
              </a:ext>
            </a:extLst>
          </p:cNvPr>
          <p:cNvSpPr>
            <a:spLocks noGrp="1"/>
          </p:cNvSpPr>
          <p:nvPr>
            <p:ph sz="quarter" idx="15" hasCustomPrompt="1"/>
          </p:nvPr>
        </p:nvSpPr>
        <p:spPr>
          <a:xfrm>
            <a:off x="530307" y="2745610"/>
            <a:ext cx="3389065" cy="3499611"/>
          </a:xfrm>
        </p:spPr>
        <p:txBody>
          <a:bodyPr>
            <a:normAutofit/>
          </a:bodyPr>
          <a:lstStyle>
            <a:lvl1pPr marL="0" indent="0" algn="ctr">
              <a:buNone/>
              <a:defRPr lang="en-US" sz="2000" kern="1200" spc="50" dirty="0">
                <a:solidFill>
                  <a:schemeClr val="tx1">
                    <a:alpha val="60000"/>
                  </a:schemeClr>
                </a:solidFill>
                <a:latin typeface="+mn-lt"/>
                <a:ea typeface="+mn-ea"/>
                <a:cs typeface="+mn-cs"/>
              </a:defRPr>
            </a:lvl1pPr>
            <a:lvl2pPr marL="360000" indent="0">
              <a:buNone/>
              <a:defRPr/>
            </a:lvl2pPr>
            <a:lvl3pPr marL="720000" indent="0">
              <a:buNone/>
              <a:defRPr/>
            </a:lvl3pPr>
            <a:lvl4pPr marL="1080000" indent="0">
              <a:buNone/>
              <a:defRPr/>
            </a:lvl4pPr>
            <a:lvl5pPr marL="1440000" indent="0">
              <a:buNone/>
              <a:defRPr/>
            </a:lvl5pPr>
          </a:lstStyle>
          <a:p>
            <a:pPr marL="0" indent="0" algn="ctr">
              <a:buNone/>
            </a:pPr>
            <a:r>
              <a:rPr lang="en-US" dirty="0"/>
              <a:t>Click to add text</a:t>
            </a:r>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hasCustomPrompt="1"/>
          </p:nvPr>
        </p:nvSpPr>
        <p:spPr>
          <a:xfrm>
            <a:off x="4979988" y="430521"/>
            <a:ext cx="6681704" cy="6019264"/>
          </a:xfrm>
        </p:spPr>
        <p:txBody>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105237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dirty="0"/>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422912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24494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504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725271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552302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4/14/2026</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grpSp>
        <p:nvGrpSpPr>
          <p:cNvPr id="6" name="Group 5">
            <a:extLst>
              <a:ext uri="{FF2B5EF4-FFF2-40B4-BE49-F238E27FC236}">
                <a16:creationId xmlns:a16="http://schemas.microsoft.com/office/drawing/2014/main" id="{17004688-7200-27A0-AED2-FDEA0C50E2E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0962AE0E-CD08-E4A3-B4FB-58E3FB6095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942343E8-72A7-5457-2C99-D033A36FF0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1C19E638-91EB-75DC-9458-EA0229C044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6E02EB3D-A45E-B4B7-9E49-65E6921C6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46ED0F2C-33C6-33F8-D25A-653073FA8F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76C992DF-7C76-80E6-220E-5545B437E8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1532E4B2-6FAE-2363-8842-E08A265B0FB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D7AE19E9-E19F-29AF-639C-44EB5FB5E3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FC6B75DA-401A-8C4D-421A-4A0230030C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83B7B7D8-FAE1-EF25-3177-C597CA2855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D8189C2B-39BF-F3AD-761F-3EC5A41393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9B3C11E0-E220-6347-106F-7361EEF4B7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79AAD932-DEE5-826A-1B8E-BF1B2B2BB3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A9BA9C23-F16A-423E-DB70-2BBBE58B0C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237FA726-DD02-A25D-C698-4FB16B377C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A0991B4B-EDB7-1AEE-679D-75A7958333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198D13E0-51CA-CC43-BFAD-752CD4E5ED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979DDC47-298E-AFD7-CE86-9F24018FCB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FDF6497C-C9D8-77C1-9EC1-AA3DC693FD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F94954A5-B504-9802-E8A3-D92A434B21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26CA4C70-E5AD-FFC4-4F64-9029A88E16B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C2F66C97-233E-069E-842E-FC7DD613F3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AA0F3696-6B0D-543A-4D40-8B145249C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29D21825-8498-CADF-8EB5-D08C5C4348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D1EBC7BA-66A7-56E5-19F7-65B9A2BE6E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41A6EA28-930F-EBBA-43EE-6CB627294A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5297B34D-B81D-6350-4194-484D7EC282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DD7C599E-910F-8D88-3AA0-B24C9A79E1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E663B789-16D2-7968-1AB9-E036E4D428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EBE4D28C-9D5D-2CDF-4E98-5D046F140C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9D439ED-096C-BC38-ECCB-78B2B5178F8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E820AB2-DB7A-A79D-FAE4-35AC3D677C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8E5C4B-5B7B-FDA4-A576-7854A9D159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E3C02BC9-4E4F-3743-8563-808D6A0B43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D0EF96EA-252F-062A-E566-42ABC6B903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58DCE928-965C-EA85-F5C1-24E19E45854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B5B70EF0-D01D-E5DD-0234-6B93EE439E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0351E2-397A-7FC9-6BE5-A3018AAB2BD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9EE4DD70-FCD0-DFFE-52A6-0DE9BC23311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466F87F-6F35-E28C-1556-6383A82F7F8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D4FD8A8E-2B46-F940-BD0E-086FCF7666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7532BE26-5B7C-EE9E-4191-8A54CDBBD6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BFC8ECE6-D59A-9EE4-CB81-D6162F00D8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15080BC2-EE72-5D70-6666-DEBC4916533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393AA0A3-2A8A-2332-F348-F88D6E1F3B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54355255-9D4E-147B-DA9E-4FFB14E7C1B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0C229BCD-A083-BC81-2151-41E4947E04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F138DCEE-5B8D-D5E5-54B6-6B0BA01F6E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F00BD61F-0747-E748-6BFB-CB875F4942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7C45B1B-92EA-5E82-24D1-931DB8AF99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11B1265-0119-731D-E758-7C0BAFE4B5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35056C9E-95B1-E743-9A73-5A39803B74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873B7450-9F65-5384-2976-127FD87757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93FE1A96-9FB8-DD4B-5EB8-26A91007B6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07C997E7-D2EC-2533-34E1-ADA752DD0A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CDFD69D0-D4F6-6990-4E0A-C6FEB0CE49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825CB36E-9726-A54C-5717-F6A428FED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F8184497-7251-D4E9-F39C-EE556E4B10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835D68A6-6C40-806B-C58A-25B22D6BC6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E36097E1-57E6-7188-7C0D-36C56EF55F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9C1BAB2A-BA9C-8C5A-13B8-CE9C056AE65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F8DCA4A-A0D6-514F-47BB-541F133C696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0BEDD737-7AD9-32AF-DA50-AE940D883A1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361792E-BF11-44DD-3900-9EE92815F3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EF08723B-66BF-73AE-106A-58DBBBABFA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866A6C7D-739E-6ED2-8DC9-F62F969772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CAE0274-E38E-54A4-13C4-FFD1A9DDC6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7561DEAF-B810-94D1-71BB-2116BFFFA7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323C31A5-9409-F839-90BA-3883DC53230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42742EC4-5A1C-631E-398C-F3C5A9C4A2E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D2C0A335-0DBB-9CDA-7CB6-64689BB782A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1B6FD8-0F3F-70F9-2457-87BB8AAB793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44ACA065-23B9-0399-85C9-8821480A7D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360F78FE-550E-F182-27C9-8D0D0411F4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82BEC42F-0A94-4DB3-9210-90D9BA7610B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4639297D-A086-3111-DE35-3ADFC63EC5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0A57F373-E650-007D-EF3A-125835724B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3F7AA1C2-3BC9-2CC2-246C-891EEAAAAAD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8095730D-9E3D-CB3A-4FF1-D9B51A162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FDC9A03-E7DE-3D3E-74F8-C2990A5082F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3B430687-A11D-CFC5-B7C6-AF9A479146F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F9EEDCBB-CCC4-61BB-3480-8D21A3D2F1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0038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910518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4021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089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a:t>20XX</a:t>
            </a:r>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8199903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672" r:id="rId13"/>
  </p:sldLayoutIdLst>
  <p:hf sldNum="0" hdr="0" ft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2" orient="horz" pos="2160">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2" pos="3840">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A8E21-18B3-657F-FF30-CC7BB10A1152}"/>
              </a:ext>
            </a:extLst>
          </p:cNvPr>
          <p:cNvSpPr txBox="1"/>
          <p:nvPr/>
        </p:nvSpPr>
        <p:spPr>
          <a:xfrm>
            <a:off x="1764145" y="831273"/>
            <a:ext cx="8275782" cy="1569660"/>
          </a:xfrm>
          <a:prstGeom prst="rect">
            <a:avLst/>
          </a:prstGeom>
          <a:noFill/>
        </p:spPr>
        <p:txBody>
          <a:bodyPr wrap="square">
            <a:spAutoFit/>
          </a:bodyPr>
          <a:lstStyle/>
          <a:p>
            <a:pPr algn="ctr"/>
            <a:r>
              <a:rPr lang="en-US" sz="4800" dirty="0">
                <a:latin typeface="+mj-lt"/>
              </a:rPr>
              <a:t>Lower Naches River Floodplain Application Project</a:t>
            </a:r>
          </a:p>
        </p:txBody>
      </p:sp>
      <p:sp>
        <p:nvSpPr>
          <p:cNvPr id="5" name="TextBox 4">
            <a:extLst>
              <a:ext uri="{FF2B5EF4-FFF2-40B4-BE49-F238E27FC236}">
                <a16:creationId xmlns:a16="http://schemas.microsoft.com/office/drawing/2014/main" id="{3686A56C-2D24-D2D6-EF63-2D2C68D8B216}"/>
              </a:ext>
            </a:extLst>
          </p:cNvPr>
          <p:cNvSpPr txBox="1"/>
          <p:nvPr/>
        </p:nvSpPr>
        <p:spPr>
          <a:xfrm>
            <a:off x="3048000" y="3672238"/>
            <a:ext cx="6096000" cy="1938992"/>
          </a:xfrm>
          <a:prstGeom prst="rect">
            <a:avLst/>
          </a:prstGeom>
          <a:noFill/>
        </p:spPr>
        <p:txBody>
          <a:bodyPr wrap="square">
            <a:spAutoFit/>
          </a:bodyPr>
          <a:lstStyle/>
          <a:p>
            <a:pPr algn="ctr"/>
            <a:r>
              <a:rPr lang="en-US" sz="2400" dirty="0"/>
              <a:t>Yakima County Public Services</a:t>
            </a:r>
          </a:p>
          <a:p>
            <a:pPr algn="ctr"/>
            <a:r>
              <a:rPr lang="en-US" sz="2400" dirty="0"/>
              <a:t>Kory Graafstra and Troy Havens</a:t>
            </a:r>
          </a:p>
          <a:p>
            <a:pPr algn="ctr"/>
            <a:endParaRPr lang="en-US" sz="2400" dirty="0"/>
          </a:p>
          <a:p>
            <a:pPr algn="ctr"/>
            <a:r>
              <a:rPr lang="en-US" sz="2400" dirty="0"/>
              <a:t>In partnership with the Yakima Greenway Foundation</a:t>
            </a:r>
          </a:p>
        </p:txBody>
      </p:sp>
      <p:pic>
        <p:nvPicPr>
          <p:cNvPr id="2" name="Content Placeholder 29" descr="Shape&#10;&#10;AI-generated content may be incorrect.">
            <a:extLst>
              <a:ext uri="{FF2B5EF4-FFF2-40B4-BE49-F238E27FC236}">
                <a16:creationId xmlns:a16="http://schemas.microsoft.com/office/drawing/2014/main" id="{6F835F44-CF3C-119A-3319-C77C6E0B15F3}"/>
              </a:ext>
            </a:extLst>
          </p:cNvPr>
          <p:cNvPicPr>
            <a:picLocks noChangeAspect="1"/>
          </p:cNvPicPr>
          <p:nvPr/>
        </p:nvPicPr>
        <p:blipFill>
          <a:blip r:embed="rId3">
            <a:alphaModFix amt="40000"/>
          </a:blip>
          <a:stretch>
            <a:fillRect/>
          </a:stretch>
        </p:blipFill>
        <p:spPr>
          <a:xfrm>
            <a:off x="5447898" y="2866226"/>
            <a:ext cx="908276" cy="340718"/>
          </a:xfrm>
          <a:prstGeom prst="rect">
            <a:avLst/>
          </a:prstGeom>
          <a:solidFill>
            <a:schemeClr val="bg2"/>
          </a:solidFill>
        </p:spPr>
      </p:pic>
    </p:spTree>
    <p:extLst>
      <p:ext uri="{BB962C8B-B14F-4D97-AF65-F5344CB8AC3E}">
        <p14:creationId xmlns:p14="http://schemas.microsoft.com/office/powerpoint/2010/main" val="337721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11291-A888-9EE0-F33D-65BA4ADFE89F}"/>
              </a:ext>
            </a:extLst>
          </p:cNvPr>
          <p:cNvPicPr>
            <a:picLocks noChangeAspect="1"/>
          </p:cNvPicPr>
          <p:nvPr/>
        </p:nvPicPr>
        <p:blipFill>
          <a:blip r:embed="rId3"/>
          <a:stretch>
            <a:fillRect/>
          </a:stretch>
        </p:blipFill>
        <p:spPr>
          <a:xfrm>
            <a:off x="1140138" y="0"/>
            <a:ext cx="9911724" cy="6858000"/>
          </a:xfrm>
          <a:prstGeom prst="rect">
            <a:avLst/>
          </a:prstGeom>
        </p:spPr>
      </p:pic>
    </p:spTree>
    <p:extLst>
      <p:ext uri="{BB962C8B-B14F-4D97-AF65-F5344CB8AC3E}">
        <p14:creationId xmlns:p14="http://schemas.microsoft.com/office/powerpoint/2010/main" val="3159948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DCC92F-4F66-955A-FCDF-166178EF74D3}"/>
              </a:ext>
            </a:extLst>
          </p:cNvPr>
          <p:cNvSpPr txBox="1"/>
          <p:nvPr/>
        </p:nvSpPr>
        <p:spPr>
          <a:xfrm>
            <a:off x="90487" y="142875"/>
            <a:ext cx="2943225" cy="1477328"/>
          </a:xfrm>
          <a:prstGeom prst="rect">
            <a:avLst/>
          </a:prstGeom>
          <a:noFill/>
        </p:spPr>
        <p:txBody>
          <a:bodyPr wrap="square" rtlCol="0">
            <a:spAutoFit/>
          </a:bodyPr>
          <a:lstStyle/>
          <a:p>
            <a:r>
              <a:rPr lang="en-US" dirty="0"/>
              <a:t>Spring Chinook – Documented Presence in Naches River and Documented Rearing in Cowiche Creek</a:t>
            </a:r>
          </a:p>
        </p:txBody>
      </p:sp>
      <p:sp>
        <p:nvSpPr>
          <p:cNvPr id="3" name="TextBox 2">
            <a:extLst>
              <a:ext uri="{FF2B5EF4-FFF2-40B4-BE49-F238E27FC236}">
                <a16:creationId xmlns:a16="http://schemas.microsoft.com/office/drawing/2014/main" id="{EAE644F8-0CA1-69DB-D7A1-138F03EBB222}"/>
              </a:ext>
            </a:extLst>
          </p:cNvPr>
          <p:cNvSpPr txBox="1"/>
          <p:nvPr/>
        </p:nvSpPr>
        <p:spPr>
          <a:xfrm>
            <a:off x="4471120" y="558372"/>
            <a:ext cx="2943225" cy="923330"/>
          </a:xfrm>
          <a:prstGeom prst="rect">
            <a:avLst/>
          </a:prstGeom>
          <a:noFill/>
        </p:spPr>
        <p:txBody>
          <a:bodyPr wrap="square" rtlCol="0">
            <a:spAutoFit/>
          </a:bodyPr>
          <a:lstStyle/>
          <a:p>
            <a:r>
              <a:rPr lang="en-US" dirty="0"/>
              <a:t>Summer Steelhead - Documented Spawning in Naches River</a:t>
            </a:r>
          </a:p>
        </p:txBody>
      </p:sp>
      <p:pic>
        <p:nvPicPr>
          <p:cNvPr id="12" name="Picture 11">
            <a:extLst>
              <a:ext uri="{FF2B5EF4-FFF2-40B4-BE49-F238E27FC236}">
                <a16:creationId xmlns:a16="http://schemas.microsoft.com/office/drawing/2014/main" id="{A99EEECD-3A8F-3629-BFDD-4238072C29DC}"/>
              </a:ext>
            </a:extLst>
          </p:cNvPr>
          <p:cNvPicPr>
            <a:picLocks noChangeAspect="1"/>
          </p:cNvPicPr>
          <p:nvPr/>
        </p:nvPicPr>
        <p:blipFill>
          <a:blip r:embed="rId3"/>
          <a:stretch>
            <a:fillRect/>
          </a:stretch>
        </p:blipFill>
        <p:spPr>
          <a:xfrm>
            <a:off x="90487" y="1620201"/>
            <a:ext cx="4872908" cy="3915730"/>
          </a:xfrm>
          <a:prstGeom prst="rect">
            <a:avLst/>
          </a:prstGeom>
        </p:spPr>
      </p:pic>
      <p:pic>
        <p:nvPicPr>
          <p:cNvPr id="14" name="Picture 13">
            <a:extLst>
              <a:ext uri="{FF2B5EF4-FFF2-40B4-BE49-F238E27FC236}">
                <a16:creationId xmlns:a16="http://schemas.microsoft.com/office/drawing/2014/main" id="{37900341-C984-D9E2-1DCB-2FEE06700D3A}"/>
              </a:ext>
            </a:extLst>
          </p:cNvPr>
          <p:cNvPicPr>
            <a:picLocks noChangeAspect="1"/>
          </p:cNvPicPr>
          <p:nvPr/>
        </p:nvPicPr>
        <p:blipFill>
          <a:blip r:embed="rId4"/>
          <a:stretch>
            <a:fillRect/>
          </a:stretch>
        </p:blipFill>
        <p:spPr>
          <a:xfrm>
            <a:off x="7414345" y="53226"/>
            <a:ext cx="4421480" cy="3334654"/>
          </a:xfrm>
          <a:prstGeom prst="rect">
            <a:avLst/>
          </a:prstGeom>
        </p:spPr>
      </p:pic>
      <p:sp>
        <p:nvSpPr>
          <p:cNvPr id="16" name="TextBox 15">
            <a:extLst>
              <a:ext uri="{FF2B5EF4-FFF2-40B4-BE49-F238E27FC236}">
                <a16:creationId xmlns:a16="http://schemas.microsoft.com/office/drawing/2014/main" id="{ECCF50DC-AB2B-16D7-8F95-DC26508921FB}"/>
              </a:ext>
            </a:extLst>
          </p:cNvPr>
          <p:cNvSpPr txBox="1"/>
          <p:nvPr/>
        </p:nvSpPr>
        <p:spPr>
          <a:xfrm>
            <a:off x="3491782" y="5755779"/>
            <a:ext cx="2943225" cy="923330"/>
          </a:xfrm>
          <a:prstGeom prst="rect">
            <a:avLst/>
          </a:prstGeom>
          <a:noFill/>
        </p:spPr>
        <p:txBody>
          <a:bodyPr wrap="square" rtlCol="0">
            <a:spAutoFit/>
          </a:bodyPr>
          <a:lstStyle/>
          <a:p>
            <a:r>
              <a:rPr lang="en-US" dirty="0"/>
              <a:t>Fall Chinook – Documented Spawning in Naches River</a:t>
            </a:r>
          </a:p>
        </p:txBody>
      </p:sp>
      <p:pic>
        <p:nvPicPr>
          <p:cNvPr id="18" name="Picture 17">
            <a:extLst>
              <a:ext uri="{FF2B5EF4-FFF2-40B4-BE49-F238E27FC236}">
                <a16:creationId xmlns:a16="http://schemas.microsoft.com/office/drawing/2014/main" id="{049D2FF6-BAE2-33B7-C505-1369354E757A}"/>
              </a:ext>
            </a:extLst>
          </p:cNvPr>
          <p:cNvPicPr>
            <a:picLocks noChangeAspect="1"/>
          </p:cNvPicPr>
          <p:nvPr/>
        </p:nvPicPr>
        <p:blipFill>
          <a:blip r:embed="rId5"/>
          <a:stretch>
            <a:fillRect/>
          </a:stretch>
        </p:blipFill>
        <p:spPr>
          <a:xfrm>
            <a:off x="6435007" y="3523346"/>
            <a:ext cx="5286374" cy="3334654"/>
          </a:xfrm>
          <a:prstGeom prst="rect">
            <a:avLst/>
          </a:prstGeom>
        </p:spPr>
      </p:pic>
    </p:spTree>
    <p:extLst>
      <p:ext uri="{BB962C8B-B14F-4D97-AF65-F5344CB8AC3E}">
        <p14:creationId xmlns:p14="http://schemas.microsoft.com/office/powerpoint/2010/main" val="2419439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7030CF-B560-69B4-A5C3-F4220D3564DA}"/>
              </a:ext>
            </a:extLst>
          </p:cNvPr>
          <p:cNvSpPr txBox="1"/>
          <p:nvPr/>
        </p:nvSpPr>
        <p:spPr>
          <a:xfrm>
            <a:off x="163552" y="667992"/>
            <a:ext cx="2943225" cy="1477328"/>
          </a:xfrm>
          <a:prstGeom prst="rect">
            <a:avLst/>
          </a:prstGeom>
          <a:noFill/>
        </p:spPr>
        <p:txBody>
          <a:bodyPr wrap="square" rtlCol="0">
            <a:spAutoFit/>
          </a:bodyPr>
          <a:lstStyle/>
          <a:p>
            <a:r>
              <a:rPr lang="en-US" dirty="0"/>
              <a:t>Coho– Documented Presence in Naches River and Documented Spawning in Cowiche Creek</a:t>
            </a:r>
          </a:p>
        </p:txBody>
      </p:sp>
      <p:sp>
        <p:nvSpPr>
          <p:cNvPr id="8" name="TextBox 7">
            <a:extLst>
              <a:ext uri="{FF2B5EF4-FFF2-40B4-BE49-F238E27FC236}">
                <a16:creationId xmlns:a16="http://schemas.microsoft.com/office/drawing/2014/main" id="{96F91A83-06B4-D910-2402-0B28B1E7B674}"/>
              </a:ext>
            </a:extLst>
          </p:cNvPr>
          <p:cNvSpPr txBox="1"/>
          <p:nvPr/>
        </p:nvSpPr>
        <p:spPr>
          <a:xfrm>
            <a:off x="4093987" y="561975"/>
            <a:ext cx="3014664" cy="1477328"/>
          </a:xfrm>
          <a:prstGeom prst="rect">
            <a:avLst/>
          </a:prstGeom>
          <a:noFill/>
        </p:spPr>
        <p:txBody>
          <a:bodyPr wrap="square">
            <a:spAutoFit/>
          </a:bodyPr>
          <a:lstStyle/>
          <a:p>
            <a:r>
              <a:rPr lang="en-US" dirty="0"/>
              <a:t>Native Char\Dolly Varden\Bull Trout – Documented Presence in Naches River, Presumed Presence in Cowiche Creek </a:t>
            </a:r>
          </a:p>
        </p:txBody>
      </p:sp>
      <p:sp>
        <p:nvSpPr>
          <p:cNvPr id="6" name="TextBox 5">
            <a:extLst>
              <a:ext uri="{FF2B5EF4-FFF2-40B4-BE49-F238E27FC236}">
                <a16:creationId xmlns:a16="http://schemas.microsoft.com/office/drawing/2014/main" id="{7C376BC5-08D2-DA53-3F44-489C943DF177}"/>
              </a:ext>
            </a:extLst>
          </p:cNvPr>
          <p:cNvSpPr txBox="1"/>
          <p:nvPr/>
        </p:nvSpPr>
        <p:spPr>
          <a:xfrm>
            <a:off x="8095861" y="1115973"/>
            <a:ext cx="2943225" cy="923330"/>
          </a:xfrm>
          <a:prstGeom prst="rect">
            <a:avLst/>
          </a:prstGeom>
          <a:noFill/>
        </p:spPr>
        <p:txBody>
          <a:bodyPr wrap="square" rtlCol="0">
            <a:spAutoFit/>
          </a:bodyPr>
          <a:lstStyle/>
          <a:p>
            <a:r>
              <a:rPr lang="en-US" dirty="0"/>
              <a:t>Rainbow and Mountain Whitefish - Documented Presence in Naches River</a:t>
            </a:r>
          </a:p>
        </p:txBody>
      </p:sp>
      <p:pic>
        <p:nvPicPr>
          <p:cNvPr id="7" name="Picture 6">
            <a:extLst>
              <a:ext uri="{FF2B5EF4-FFF2-40B4-BE49-F238E27FC236}">
                <a16:creationId xmlns:a16="http://schemas.microsoft.com/office/drawing/2014/main" id="{EC09A31F-4F6E-4198-FE56-103E81F51305}"/>
              </a:ext>
            </a:extLst>
          </p:cNvPr>
          <p:cNvPicPr>
            <a:picLocks noChangeAspect="1"/>
          </p:cNvPicPr>
          <p:nvPr/>
        </p:nvPicPr>
        <p:blipFill>
          <a:blip r:embed="rId3"/>
          <a:stretch>
            <a:fillRect/>
          </a:stretch>
        </p:blipFill>
        <p:spPr>
          <a:xfrm>
            <a:off x="76855" y="2145319"/>
            <a:ext cx="4042183" cy="3283591"/>
          </a:xfrm>
          <a:prstGeom prst="rect">
            <a:avLst/>
          </a:prstGeom>
        </p:spPr>
      </p:pic>
      <p:pic>
        <p:nvPicPr>
          <p:cNvPr id="16" name="Picture 15">
            <a:extLst>
              <a:ext uri="{FF2B5EF4-FFF2-40B4-BE49-F238E27FC236}">
                <a16:creationId xmlns:a16="http://schemas.microsoft.com/office/drawing/2014/main" id="{AFB5966B-E6C3-7730-B111-D847EBF0534D}"/>
              </a:ext>
            </a:extLst>
          </p:cNvPr>
          <p:cNvPicPr>
            <a:picLocks noChangeAspect="1"/>
          </p:cNvPicPr>
          <p:nvPr/>
        </p:nvPicPr>
        <p:blipFill>
          <a:blip r:embed="rId4"/>
          <a:stretch>
            <a:fillRect/>
          </a:stretch>
        </p:blipFill>
        <p:spPr>
          <a:xfrm>
            <a:off x="4215640" y="2145319"/>
            <a:ext cx="4001874" cy="3283591"/>
          </a:xfrm>
          <a:prstGeom prst="rect">
            <a:avLst/>
          </a:prstGeom>
        </p:spPr>
      </p:pic>
      <p:pic>
        <p:nvPicPr>
          <p:cNvPr id="18" name="Picture 17">
            <a:extLst>
              <a:ext uri="{FF2B5EF4-FFF2-40B4-BE49-F238E27FC236}">
                <a16:creationId xmlns:a16="http://schemas.microsoft.com/office/drawing/2014/main" id="{41EEC03D-9607-EAFD-7CC9-379CCF216AB6}"/>
              </a:ext>
            </a:extLst>
          </p:cNvPr>
          <p:cNvPicPr>
            <a:picLocks noChangeAspect="1"/>
          </p:cNvPicPr>
          <p:nvPr/>
        </p:nvPicPr>
        <p:blipFill>
          <a:blip r:embed="rId5"/>
          <a:stretch>
            <a:fillRect/>
          </a:stretch>
        </p:blipFill>
        <p:spPr>
          <a:xfrm>
            <a:off x="8314116" y="2145319"/>
            <a:ext cx="3823928" cy="3283591"/>
          </a:xfrm>
          <a:prstGeom prst="rect">
            <a:avLst/>
          </a:prstGeom>
        </p:spPr>
      </p:pic>
    </p:spTree>
    <p:extLst>
      <p:ext uri="{BB962C8B-B14F-4D97-AF65-F5344CB8AC3E}">
        <p14:creationId xmlns:p14="http://schemas.microsoft.com/office/powerpoint/2010/main" val="428128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0F5814-41E0-A5C1-904D-6DF9B4E0FED9}"/>
              </a:ext>
            </a:extLst>
          </p:cNvPr>
          <p:cNvPicPr>
            <a:picLocks noChangeAspect="1"/>
          </p:cNvPicPr>
          <p:nvPr/>
        </p:nvPicPr>
        <p:blipFill>
          <a:blip r:embed="rId3"/>
          <a:stretch>
            <a:fillRect/>
          </a:stretch>
        </p:blipFill>
        <p:spPr>
          <a:xfrm>
            <a:off x="2440168" y="268175"/>
            <a:ext cx="9751832" cy="6321650"/>
          </a:xfrm>
          <a:prstGeom prst="rect">
            <a:avLst/>
          </a:prstGeom>
        </p:spPr>
      </p:pic>
      <p:sp>
        <p:nvSpPr>
          <p:cNvPr id="6" name="TextBox 5">
            <a:extLst>
              <a:ext uri="{FF2B5EF4-FFF2-40B4-BE49-F238E27FC236}">
                <a16:creationId xmlns:a16="http://schemas.microsoft.com/office/drawing/2014/main" id="{1B820113-01E5-B489-F555-3C96D1C3F213}"/>
              </a:ext>
            </a:extLst>
          </p:cNvPr>
          <p:cNvSpPr txBox="1"/>
          <p:nvPr/>
        </p:nvSpPr>
        <p:spPr>
          <a:xfrm>
            <a:off x="401934" y="2335793"/>
            <a:ext cx="1627833" cy="1200329"/>
          </a:xfrm>
          <a:prstGeom prst="rect">
            <a:avLst/>
          </a:prstGeom>
          <a:noFill/>
        </p:spPr>
        <p:txBody>
          <a:bodyPr wrap="square" rtlCol="0">
            <a:spAutoFit/>
          </a:bodyPr>
          <a:lstStyle/>
          <a:p>
            <a:r>
              <a:rPr lang="en-US" dirty="0"/>
              <a:t>Priority Habitats and Species - WDFW</a:t>
            </a:r>
          </a:p>
        </p:txBody>
      </p:sp>
    </p:spTree>
    <p:extLst>
      <p:ext uri="{BB962C8B-B14F-4D97-AF65-F5344CB8AC3E}">
        <p14:creationId xmlns:p14="http://schemas.microsoft.com/office/powerpoint/2010/main" val="1553212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BE1A3B-9917-3545-0E51-67F3F9E69F9B}"/>
              </a:ext>
            </a:extLst>
          </p:cNvPr>
          <p:cNvSpPr txBox="1"/>
          <p:nvPr/>
        </p:nvSpPr>
        <p:spPr>
          <a:xfrm>
            <a:off x="76200" y="249108"/>
            <a:ext cx="5248275" cy="646331"/>
          </a:xfrm>
          <a:prstGeom prst="rect">
            <a:avLst/>
          </a:prstGeom>
          <a:noFill/>
        </p:spPr>
        <p:txBody>
          <a:bodyPr wrap="square" rtlCol="0">
            <a:spAutoFit/>
          </a:bodyPr>
          <a:lstStyle/>
          <a:p>
            <a:r>
              <a:rPr lang="en-US" i="1" dirty="0"/>
              <a:t>Naches FMO Action #3:   Support Ongoing Habitat </a:t>
            </a:r>
          </a:p>
          <a:p>
            <a:r>
              <a:rPr lang="en-US" i="1" dirty="0"/>
              <a:t>Restoration and Protection</a:t>
            </a:r>
            <a:endParaRPr lang="en-US" dirty="0"/>
          </a:p>
        </p:txBody>
      </p:sp>
      <p:pic>
        <p:nvPicPr>
          <p:cNvPr id="4" name="Picture 3">
            <a:extLst>
              <a:ext uri="{FF2B5EF4-FFF2-40B4-BE49-F238E27FC236}">
                <a16:creationId xmlns:a16="http://schemas.microsoft.com/office/drawing/2014/main" id="{FDF5D806-5BE1-1E98-5C5E-5A5153B5C524}"/>
              </a:ext>
            </a:extLst>
          </p:cNvPr>
          <p:cNvPicPr>
            <a:picLocks noChangeAspect="1"/>
          </p:cNvPicPr>
          <p:nvPr/>
        </p:nvPicPr>
        <p:blipFill>
          <a:blip r:embed="rId3"/>
          <a:stretch>
            <a:fillRect/>
          </a:stretch>
        </p:blipFill>
        <p:spPr>
          <a:xfrm>
            <a:off x="6319460" y="932081"/>
            <a:ext cx="5548690" cy="5616460"/>
          </a:xfrm>
          <a:prstGeom prst="rect">
            <a:avLst/>
          </a:prstGeom>
        </p:spPr>
      </p:pic>
      <p:sp>
        <p:nvSpPr>
          <p:cNvPr id="6" name="TextBox 5">
            <a:extLst>
              <a:ext uri="{FF2B5EF4-FFF2-40B4-BE49-F238E27FC236}">
                <a16:creationId xmlns:a16="http://schemas.microsoft.com/office/drawing/2014/main" id="{09CA4EA6-7A1F-9BF2-2320-557E44B5B318}"/>
              </a:ext>
            </a:extLst>
          </p:cNvPr>
          <p:cNvSpPr txBox="1"/>
          <p:nvPr/>
        </p:nvSpPr>
        <p:spPr>
          <a:xfrm>
            <a:off x="6319460" y="277683"/>
            <a:ext cx="6096000" cy="369332"/>
          </a:xfrm>
          <a:prstGeom prst="rect">
            <a:avLst/>
          </a:prstGeom>
          <a:noFill/>
        </p:spPr>
        <p:txBody>
          <a:bodyPr wrap="square">
            <a:spAutoFit/>
          </a:bodyPr>
          <a:lstStyle/>
          <a:p>
            <a:r>
              <a:rPr lang="en-US" i="1" dirty="0"/>
              <a:t>Naches FMO Action #4:   Provide Passage at Nelson Dam</a:t>
            </a:r>
            <a:endParaRPr lang="en-US" dirty="0"/>
          </a:p>
        </p:txBody>
      </p:sp>
      <p:pic>
        <p:nvPicPr>
          <p:cNvPr id="8" name="Picture 7">
            <a:extLst>
              <a:ext uri="{FF2B5EF4-FFF2-40B4-BE49-F238E27FC236}">
                <a16:creationId xmlns:a16="http://schemas.microsoft.com/office/drawing/2014/main" id="{E5AC7A79-7B57-99C0-2A12-C738357D5E89}"/>
              </a:ext>
            </a:extLst>
          </p:cNvPr>
          <p:cNvPicPr>
            <a:picLocks noChangeAspect="1"/>
          </p:cNvPicPr>
          <p:nvPr/>
        </p:nvPicPr>
        <p:blipFill>
          <a:blip r:embed="rId4"/>
          <a:stretch>
            <a:fillRect/>
          </a:stretch>
        </p:blipFill>
        <p:spPr>
          <a:xfrm>
            <a:off x="171450" y="955790"/>
            <a:ext cx="5548690" cy="5616460"/>
          </a:xfrm>
          <a:prstGeom prst="rect">
            <a:avLst/>
          </a:prstGeom>
        </p:spPr>
      </p:pic>
    </p:spTree>
    <p:extLst>
      <p:ext uri="{BB962C8B-B14F-4D97-AF65-F5344CB8AC3E}">
        <p14:creationId xmlns:p14="http://schemas.microsoft.com/office/powerpoint/2010/main" val="3875355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6860A9-0CDB-DF7E-5A1A-B6D014FCD786}"/>
              </a:ext>
            </a:extLst>
          </p:cNvPr>
          <p:cNvSpPr txBox="1"/>
          <p:nvPr/>
        </p:nvSpPr>
        <p:spPr>
          <a:xfrm>
            <a:off x="1" y="0"/>
            <a:ext cx="5651938" cy="2031325"/>
          </a:xfrm>
          <a:prstGeom prst="rect">
            <a:avLst/>
          </a:prstGeom>
          <a:noFill/>
        </p:spPr>
        <p:txBody>
          <a:bodyPr wrap="square">
            <a:spAutoFit/>
          </a:bodyPr>
          <a:lstStyle/>
          <a:p>
            <a:pPr marL="285750" indent="-285750">
              <a:buFont typeface="Arial" panose="020B0604020202020204" pitchFamily="34" charset="0"/>
              <a:buChar char="•"/>
            </a:pPr>
            <a:r>
              <a:rPr lang="en-US" i="1" dirty="0"/>
              <a:t>#5: Restore lower Naches River floodplain</a:t>
            </a:r>
          </a:p>
          <a:p>
            <a:pPr marL="285750" indent="-285750">
              <a:buFont typeface="Arial" panose="020B0604020202020204" pitchFamily="34" charset="0"/>
              <a:buChar char="•"/>
            </a:pPr>
            <a:r>
              <a:rPr lang="en-US" i="1" dirty="0"/>
              <a:t>#19: Restore lower Cowiche Creek floodplain </a:t>
            </a:r>
          </a:p>
          <a:p>
            <a:pPr marL="285750" indent="-285750">
              <a:buFont typeface="Arial" panose="020B0604020202020204" pitchFamily="34" charset="0"/>
              <a:buChar char="•"/>
            </a:pPr>
            <a:r>
              <a:rPr lang="en-US" i="1" dirty="0"/>
              <a:t>#20: Protect Cowiche Creek Watershed from Increasing Development Pressure</a:t>
            </a:r>
          </a:p>
          <a:p>
            <a:pPr marL="285750" indent="-285750">
              <a:buFont typeface="Arial" panose="020B0604020202020204" pitchFamily="34" charset="0"/>
              <a:buChar char="•"/>
            </a:pPr>
            <a:r>
              <a:rPr lang="en-US" i="1" dirty="0"/>
              <a:t>#21: Reduce Irrigation Diversions from Cowiche Creek #22: Improve riparian, floodplain, and temperature conditions in Cowiche Creek</a:t>
            </a:r>
            <a:endParaRPr lang="en-US" dirty="0"/>
          </a:p>
        </p:txBody>
      </p:sp>
      <p:pic>
        <p:nvPicPr>
          <p:cNvPr id="5" name="Picture 4">
            <a:extLst>
              <a:ext uri="{FF2B5EF4-FFF2-40B4-BE49-F238E27FC236}">
                <a16:creationId xmlns:a16="http://schemas.microsoft.com/office/drawing/2014/main" id="{5BABC3C6-B302-A3CB-1BD1-8A3DA3981EAE}"/>
              </a:ext>
            </a:extLst>
          </p:cNvPr>
          <p:cNvPicPr>
            <a:picLocks noChangeAspect="1"/>
          </p:cNvPicPr>
          <p:nvPr/>
        </p:nvPicPr>
        <p:blipFill>
          <a:blip r:embed="rId3"/>
          <a:stretch>
            <a:fillRect/>
          </a:stretch>
        </p:blipFill>
        <p:spPr>
          <a:xfrm>
            <a:off x="125479" y="4449280"/>
            <a:ext cx="3627016" cy="2347009"/>
          </a:xfrm>
          <a:prstGeom prst="rect">
            <a:avLst/>
          </a:prstGeom>
        </p:spPr>
      </p:pic>
      <p:pic>
        <p:nvPicPr>
          <p:cNvPr id="9" name="Picture 8">
            <a:extLst>
              <a:ext uri="{FF2B5EF4-FFF2-40B4-BE49-F238E27FC236}">
                <a16:creationId xmlns:a16="http://schemas.microsoft.com/office/drawing/2014/main" id="{D26371E4-4245-33EC-FF58-1B08497C548A}"/>
              </a:ext>
            </a:extLst>
          </p:cNvPr>
          <p:cNvPicPr>
            <a:picLocks noChangeAspect="1"/>
          </p:cNvPicPr>
          <p:nvPr/>
        </p:nvPicPr>
        <p:blipFill>
          <a:blip r:embed="rId4"/>
          <a:stretch>
            <a:fillRect/>
          </a:stretch>
        </p:blipFill>
        <p:spPr>
          <a:xfrm>
            <a:off x="125477" y="2029782"/>
            <a:ext cx="3627018" cy="2347010"/>
          </a:xfrm>
          <a:prstGeom prst="rect">
            <a:avLst/>
          </a:prstGeom>
        </p:spPr>
      </p:pic>
      <p:pic>
        <p:nvPicPr>
          <p:cNvPr id="4" name="Picture 3">
            <a:extLst>
              <a:ext uri="{FF2B5EF4-FFF2-40B4-BE49-F238E27FC236}">
                <a16:creationId xmlns:a16="http://schemas.microsoft.com/office/drawing/2014/main" id="{5EC96E1C-3338-C797-2109-D7A51D9ABFB9}"/>
              </a:ext>
            </a:extLst>
          </p:cNvPr>
          <p:cNvPicPr>
            <a:picLocks noChangeAspect="1"/>
          </p:cNvPicPr>
          <p:nvPr/>
        </p:nvPicPr>
        <p:blipFill>
          <a:blip r:embed="rId5"/>
          <a:stretch>
            <a:fillRect/>
          </a:stretch>
        </p:blipFill>
        <p:spPr>
          <a:xfrm>
            <a:off x="4195487" y="2029782"/>
            <a:ext cx="3627018" cy="2347010"/>
          </a:xfrm>
          <a:prstGeom prst="rect">
            <a:avLst/>
          </a:prstGeom>
        </p:spPr>
      </p:pic>
      <p:pic>
        <p:nvPicPr>
          <p:cNvPr id="8" name="Picture 7">
            <a:extLst>
              <a:ext uri="{FF2B5EF4-FFF2-40B4-BE49-F238E27FC236}">
                <a16:creationId xmlns:a16="http://schemas.microsoft.com/office/drawing/2014/main" id="{E1CDE7B5-BE2B-0366-4160-6FBABB36AA1A}"/>
              </a:ext>
            </a:extLst>
          </p:cNvPr>
          <p:cNvPicPr>
            <a:picLocks noChangeAspect="1"/>
          </p:cNvPicPr>
          <p:nvPr/>
        </p:nvPicPr>
        <p:blipFill>
          <a:blip r:embed="rId6"/>
          <a:stretch>
            <a:fillRect/>
          </a:stretch>
        </p:blipFill>
        <p:spPr>
          <a:xfrm>
            <a:off x="4195487" y="4449280"/>
            <a:ext cx="3627019" cy="2347010"/>
          </a:xfrm>
          <a:prstGeom prst="rect">
            <a:avLst/>
          </a:prstGeom>
        </p:spPr>
      </p:pic>
      <p:pic>
        <p:nvPicPr>
          <p:cNvPr id="11" name="Picture 10">
            <a:extLst>
              <a:ext uri="{FF2B5EF4-FFF2-40B4-BE49-F238E27FC236}">
                <a16:creationId xmlns:a16="http://schemas.microsoft.com/office/drawing/2014/main" id="{212E2F65-9F68-2013-8F84-9C2293B334B7}"/>
              </a:ext>
            </a:extLst>
          </p:cNvPr>
          <p:cNvPicPr>
            <a:picLocks noChangeAspect="1"/>
          </p:cNvPicPr>
          <p:nvPr/>
        </p:nvPicPr>
        <p:blipFill>
          <a:blip r:embed="rId7"/>
          <a:stretch>
            <a:fillRect/>
          </a:stretch>
        </p:blipFill>
        <p:spPr>
          <a:xfrm>
            <a:off x="8265497" y="1990368"/>
            <a:ext cx="3169519" cy="2627226"/>
          </a:xfrm>
          <a:prstGeom prst="rect">
            <a:avLst/>
          </a:prstGeom>
        </p:spPr>
      </p:pic>
    </p:spTree>
    <p:extLst>
      <p:ext uri="{BB962C8B-B14F-4D97-AF65-F5344CB8AC3E}">
        <p14:creationId xmlns:p14="http://schemas.microsoft.com/office/powerpoint/2010/main" val="34631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E71469-ACF7-9257-8BE3-514191FC3458}"/>
              </a:ext>
            </a:extLst>
          </p:cNvPr>
          <p:cNvPicPr>
            <a:picLocks noChangeAspect="1"/>
          </p:cNvPicPr>
          <p:nvPr/>
        </p:nvPicPr>
        <p:blipFill>
          <a:blip r:embed="rId3"/>
          <a:stretch>
            <a:fillRect/>
          </a:stretch>
        </p:blipFill>
        <p:spPr>
          <a:xfrm>
            <a:off x="4518868" y="345585"/>
            <a:ext cx="6755379" cy="2431936"/>
          </a:xfrm>
          <a:prstGeom prst="rect">
            <a:avLst/>
          </a:prstGeom>
        </p:spPr>
      </p:pic>
      <p:sp>
        <p:nvSpPr>
          <p:cNvPr id="3" name="TextBox 2">
            <a:extLst>
              <a:ext uri="{FF2B5EF4-FFF2-40B4-BE49-F238E27FC236}">
                <a16:creationId xmlns:a16="http://schemas.microsoft.com/office/drawing/2014/main" id="{71512DFC-D128-7053-5CBC-D4E01617A831}"/>
              </a:ext>
            </a:extLst>
          </p:cNvPr>
          <p:cNvSpPr txBox="1"/>
          <p:nvPr/>
        </p:nvSpPr>
        <p:spPr>
          <a:xfrm>
            <a:off x="990000" y="2361601"/>
            <a:ext cx="4078800" cy="3416900"/>
          </a:xfrm>
          <a:prstGeom prst="rect">
            <a:avLst/>
          </a:prstGeom>
        </p:spPr>
        <p:txBody>
          <a:bodyPr vert="horz" lIns="91440" tIns="45720" rIns="91440" bIns="45720" rtlCol="0">
            <a:normAutofit/>
          </a:bodyPr>
          <a:lstStyle/>
          <a:p>
            <a:pPr marL="0" marR="0">
              <a:lnSpc>
                <a:spcPct val="150000"/>
              </a:lnSpc>
              <a:spcBef>
                <a:spcPts val="200"/>
              </a:spcBef>
              <a:spcAft>
                <a:spcPts val="200"/>
              </a:spcAft>
              <a:buNone/>
            </a:pPr>
            <a:r>
              <a:rPr lang="en-US" sz="2000" i="1" spc="50" dirty="0">
                <a:solidFill>
                  <a:schemeClr val="tx1">
                    <a:alpha val="60000"/>
                  </a:schemeClr>
                </a:solidFill>
                <a:effectLst/>
              </a:rPr>
              <a:t>TAG Focus List #8</a:t>
            </a:r>
            <a:endParaRPr lang="en-US" sz="2000" spc="50" dirty="0">
              <a:solidFill>
                <a:schemeClr val="tx1">
                  <a:alpha val="60000"/>
                </a:schemeClr>
              </a:solidFill>
              <a:effectLst/>
            </a:endParaRPr>
          </a:p>
          <a:p>
            <a:pPr marL="0" marR="0">
              <a:lnSpc>
                <a:spcPct val="150000"/>
              </a:lnSpc>
              <a:spcBef>
                <a:spcPts val="200"/>
              </a:spcBef>
              <a:spcAft>
                <a:spcPts val="200"/>
              </a:spcAft>
              <a:buNone/>
            </a:pPr>
            <a:r>
              <a:rPr lang="en-US" sz="2000" i="1" spc="50" dirty="0">
                <a:solidFill>
                  <a:schemeClr val="tx1">
                    <a:alpha val="60000"/>
                  </a:schemeClr>
                </a:solidFill>
                <a:effectLst/>
              </a:rPr>
              <a:t>TAG Focus List #9</a:t>
            </a:r>
            <a:endParaRPr lang="en-US" sz="2000" spc="50" dirty="0">
              <a:solidFill>
                <a:schemeClr val="tx1">
                  <a:alpha val="60000"/>
                </a:schemeClr>
              </a:solidFill>
              <a:effectLst/>
            </a:endParaRPr>
          </a:p>
          <a:p>
            <a:pPr marL="0" marR="0">
              <a:lnSpc>
                <a:spcPct val="150000"/>
              </a:lnSpc>
              <a:spcBef>
                <a:spcPts val="200"/>
              </a:spcBef>
              <a:spcAft>
                <a:spcPts val="200"/>
              </a:spcAft>
              <a:buNone/>
            </a:pPr>
            <a:r>
              <a:rPr lang="en-US" sz="2000" i="1" spc="50" dirty="0">
                <a:solidFill>
                  <a:schemeClr val="tx1">
                    <a:alpha val="60000"/>
                  </a:schemeClr>
                </a:solidFill>
                <a:effectLst/>
              </a:rPr>
              <a:t>TAG Focus List #13</a:t>
            </a:r>
            <a:endParaRPr lang="en-US" sz="2000" spc="50" dirty="0">
              <a:solidFill>
                <a:schemeClr val="tx1">
                  <a:alpha val="60000"/>
                </a:schemeClr>
              </a:solidFill>
              <a:effectLst/>
            </a:endParaRPr>
          </a:p>
        </p:txBody>
      </p:sp>
      <p:cxnSp>
        <p:nvCxnSpPr>
          <p:cNvPr id="16" name="Straight Connector 15">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04E195F-0C52-8C74-549C-85237DB4D431}"/>
              </a:ext>
            </a:extLst>
          </p:cNvPr>
          <p:cNvPicPr>
            <a:picLocks noChangeAspect="1"/>
          </p:cNvPicPr>
          <p:nvPr/>
        </p:nvPicPr>
        <p:blipFill>
          <a:blip r:embed="rId4"/>
          <a:stretch>
            <a:fillRect/>
          </a:stretch>
        </p:blipFill>
        <p:spPr>
          <a:xfrm>
            <a:off x="4518869" y="2905982"/>
            <a:ext cx="6755378" cy="1536847"/>
          </a:xfrm>
          <a:prstGeom prst="rect">
            <a:avLst/>
          </a:prstGeom>
        </p:spPr>
      </p:pic>
      <p:pic>
        <p:nvPicPr>
          <p:cNvPr id="9" name="Picture 8">
            <a:extLst>
              <a:ext uri="{FF2B5EF4-FFF2-40B4-BE49-F238E27FC236}">
                <a16:creationId xmlns:a16="http://schemas.microsoft.com/office/drawing/2014/main" id="{14652B6E-5A17-BC77-78D9-22A6EF06B906}"/>
              </a:ext>
            </a:extLst>
          </p:cNvPr>
          <p:cNvPicPr>
            <a:picLocks noChangeAspect="1"/>
          </p:cNvPicPr>
          <p:nvPr/>
        </p:nvPicPr>
        <p:blipFill>
          <a:blip r:embed="rId5"/>
          <a:stretch>
            <a:fillRect/>
          </a:stretch>
        </p:blipFill>
        <p:spPr>
          <a:xfrm>
            <a:off x="4518868" y="4571290"/>
            <a:ext cx="6778573" cy="1254036"/>
          </a:xfrm>
          <a:prstGeom prst="rect">
            <a:avLst/>
          </a:prstGeom>
        </p:spPr>
      </p:pic>
    </p:spTree>
    <p:extLst>
      <p:ext uri="{BB962C8B-B14F-4D97-AF65-F5344CB8AC3E}">
        <p14:creationId xmlns:p14="http://schemas.microsoft.com/office/powerpoint/2010/main" val="3719291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77417-495D-701A-4494-10F0F2DCC3BB}"/>
              </a:ext>
            </a:extLst>
          </p:cNvPr>
          <p:cNvPicPr>
            <a:picLocks noChangeAspect="1"/>
          </p:cNvPicPr>
          <p:nvPr/>
        </p:nvPicPr>
        <p:blipFill>
          <a:blip r:embed="rId3"/>
          <a:stretch>
            <a:fillRect/>
          </a:stretch>
        </p:blipFill>
        <p:spPr>
          <a:xfrm>
            <a:off x="808082" y="0"/>
            <a:ext cx="10575835" cy="6858000"/>
          </a:xfrm>
          <a:prstGeom prst="rect">
            <a:avLst/>
          </a:prstGeom>
        </p:spPr>
      </p:pic>
    </p:spTree>
    <p:extLst>
      <p:ext uri="{BB962C8B-B14F-4D97-AF65-F5344CB8AC3E}">
        <p14:creationId xmlns:p14="http://schemas.microsoft.com/office/powerpoint/2010/main" val="123484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791E-2167-908E-6288-6FFA078889A4}"/>
              </a:ext>
            </a:extLst>
          </p:cNvPr>
          <p:cNvSpPr>
            <a:spLocks noGrp="1"/>
          </p:cNvSpPr>
          <p:nvPr>
            <p:ph type="title"/>
          </p:nvPr>
        </p:nvSpPr>
        <p:spPr>
          <a:xfrm>
            <a:off x="530307" y="67784"/>
            <a:ext cx="3389065" cy="1847528"/>
          </a:xfrm>
        </p:spPr>
        <p:txBody>
          <a:bodyPr/>
          <a:lstStyle/>
          <a:p>
            <a:r>
              <a:rPr lang="en-US" sz="3200" dirty="0">
                <a:latin typeface="+mn-lt"/>
              </a:rPr>
              <a:t>Benefits For Fish</a:t>
            </a:r>
          </a:p>
        </p:txBody>
      </p:sp>
      <p:pic>
        <p:nvPicPr>
          <p:cNvPr id="30" name="Content Placeholder 29" descr="Shape&#10;&#10;AI-generated content may be incorrect.">
            <a:extLst>
              <a:ext uri="{FF2B5EF4-FFF2-40B4-BE49-F238E27FC236}">
                <a16:creationId xmlns:a16="http://schemas.microsoft.com/office/drawing/2014/main" id="{AB350912-9AF5-DA19-7C37-97718B03E0B3}"/>
              </a:ext>
            </a:extLst>
          </p:cNvPr>
          <p:cNvPicPr>
            <a:picLocks noGrp="1" noChangeAspect="1"/>
          </p:cNvPicPr>
          <p:nvPr>
            <p:ph sz="quarter" idx="15"/>
          </p:nvPr>
        </p:nvPicPr>
        <p:blipFill>
          <a:blip r:embed="rId3">
            <a:alphaModFix amt="40000"/>
          </a:blip>
          <a:stretch>
            <a:fillRect/>
          </a:stretch>
        </p:blipFill>
        <p:spPr>
          <a:xfrm>
            <a:off x="1770701" y="2005669"/>
            <a:ext cx="908276" cy="340718"/>
          </a:xfrm>
          <a:solidFill>
            <a:schemeClr val="bg2"/>
          </a:solidFill>
        </p:spPr>
      </p:pic>
      <p:pic>
        <p:nvPicPr>
          <p:cNvPr id="40" name="Picture Placeholder 39" descr="A picture containing red, soft-finned fish&#10;&#10;AI-generated content may be incorrect.">
            <a:extLst>
              <a:ext uri="{FF2B5EF4-FFF2-40B4-BE49-F238E27FC236}">
                <a16:creationId xmlns:a16="http://schemas.microsoft.com/office/drawing/2014/main" id="{A880ABFA-6B01-C34C-5E52-1643C7B38983}"/>
              </a:ext>
            </a:extLst>
          </p:cNvPr>
          <p:cNvPicPr>
            <a:picLocks noGrp="1" noChangeAspect="1"/>
          </p:cNvPicPr>
          <p:nvPr>
            <p:ph type="pic" sz="quarter" idx="14"/>
          </p:nvPr>
        </p:nvPicPr>
        <p:blipFill>
          <a:blip r:embed="rId4"/>
          <a:srcRect l="8386" r="8386"/>
          <a:stretch>
            <a:fillRect/>
          </a:stretch>
        </p:blipFill>
        <p:spPr>
          <a:xfrm>
            <a:off x="4424218" y="1"/>
            <a:ext cx="7767782" cy="6858000"/>
          </a:xfrm>
        </p:spPr>
      </p:pic>
      <p:sp>
        <p:nvSpPr>
          <p:cNvPr id="4" name="TextBox 3">
            <a:extLst>
              <a:ext uri="{FF2B5EF4-FFF2-40B4-BE49-F238E27FC236}">
                <a16:creationId xmlns:a16="http://schemas.microsoft.com/office/drawing/2014/main" id="{F4AD0C0D-F5AE-1E78-37BF-128FCA63DFFB}"/>
              </a:ext>
            </a:extLst>
          </p:cNvPr>
          <p:cNvSpPr txBox="1"/>
          <p:nvPr/>
        </p:nvSpPr>
        <p:spPr>
          <a:xfrm>
            <a:off x="459570" y="2596094"/>
            <a:ext cx="3459802" cy="3575979"/>
          </a:xfrm>
          <a:prstGeom prst="rect">
            <a:avLst/>
          </a:prstGeom>
          <a:noFill/>
        </p:spPr>
        <p:txBody>
          <a:bodyPr wrap="square" rtlCol="0">
            <a:spAutoFit/>
          </a:bodyPr>
          <a:lstStyle/>
          <a:p>
            <a:pPr marL="285750" indent="-285750" fontAlgn="t">
              <a:lnSpc>
                <a:spcPts val="1500"/>
              </a:lnSpc>
              <a:buFont typeface="Arial" panose="020B0604020202020204" pitchFamily="34" charset="0"/>
              <a:buChar char="•"/>
            </a:pPr>
            <a:r>
              <a:rPr lang="en-US" dirty="0">
                <a:latin typeface="Avenir Next LT Pro (Body)"/>
              </a:rPr>
              <a:t>Greatly improved habitat quality</a:t>
            </a:r>
          </a:p>
          <a:p>
            <a:pPr marL="285750" indent="-285750" fontAlgn="t">
              <a:lnSpc>
                <a:spcPts val="1500"/>
              </a:lnSpc>
              <a:buFont typeface="Arial" panose="020B0604020202020204" pitchFamily="34" charset="0"/>
              <a:buChar char="•"/>
            </a:pP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Expanded riparian buffer and floodplain function</a:t>
            </a:r>
          </a:p>
          <a:p>
            <a:pPr marL="285750" indent="-285750" fontAlgn="t">
              <a:lnSpc>
                <a:spcPts val="1500"/>
              </a:lnSpc>
              <a:buFont typeface="Arial" panose="020B0604020202020204" pitchFamily="34" charset="0"/>
              <a:buChar char="•"/>
            </a:pP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Creation of side channels and off‑channel rearing habitat</a:t>
            </a:r>
          </a:p>
          <a:p>
            <a:pPr marL="285750" indent="-285750" fontAlgn="t">
              <a:lnSpc>
                <a:spcPts val="1500"/>
              </a:lnSpc>
              <a:buFont typeface="Arial" panose="020B0604020202020204" pitchFamily="34" charset="0"/>
              <a:buChar char="•"/>
            </a:pP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Improved spawning habitat</a:t>
            </a:r>
          </a:p>
          <a:p>
            <a:pPr marL="285750" indent="-285750" fontAlgn="t">
              <a:lnSpc>
                <a:spcPts val="1500"/>
              </a:lnSpc>
              <a:buFont typeface="Arial" panose="020B0604020202020204" pitchFamily="34" charset="0"/>
              <a:buChar char="•"/>
            </a:pP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Restored fish passage</a:t>
            </a:r>
          </a:p>
          <a:p>
            <a:pPr marL="285750" indent="-285750" fontAlgn="t">
              <a:lnSpc>
                <a:spcPts val="1500"/>
              </a:lnSpc>
              <a:buFont typeface="Arial" panose="020B0604020202020204" pitchFamily="34" charset="0"/>
              <a:buChar char="•"/>
            </a:pP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Support for ESA‑listed species</a:t>
            </a:r>
          </a:p>
          <a:p>
            <a:pPr marL="285750" indent="-285750" fontAlgn="t">
              <a:lnSpc>
                <a:spcPts val="1500"/>
              </a:lnSpc>
              <a:buFont typeface="Arial" panose="020B0604020202020204" pitchFamily="34" charset="0"/>
              <a:buChar char="•"/>
            </a:pP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High certainty of success</a:t>
            </a:r>
          </a:p>
        </p:txBody>
      </p:sp>
    </p:spTree>
    <p:extLst>
      <p:ext uri="{BB962C8B-B14F-4D97-AF65-F5344CB8AC3E}">
        <p14:creationId xmlns:p14="http://schemas.microsoft.com/office/powerpoint/2010/main" val="410537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A picture containing outdoor, rock, rocky, nature&#10;&#10;AI-generated content may be incorrect.">
            <a:extLst>
              <a:ext uri="{FF2B5EF4-FFF2-40B4-BE49-F238E27FC236}">
                <a16:creationId xmlns:a16="http://schemas.microsoft.com/office/drawing/2014/main" id="{9DA84819-A0ED-BD67-B11A-4F958ADFEAF8}"/>
              </a:ext>
            </a:extLst>
          </p:cNvPr>
          <p:cNvPicPr>
            <a:picLocks noChangeAspect="1"/>
          </p:cNvPicPr>
          <p:nvPr/>
        </p:nvPicPr>
        <p:blipFill>
          <a:blip r:embed="rId3"/>
          <a:srcRect t="12" b="12"/>
          <a:stretch>
            <a:fillRect/>
          </a:stretch>
        </p:blipFill>
        <p:spPr>
          <a:xfrm>
            <a:off x="4579254" y="0"/>
            <a:ext cx="7612746" cy="6858000"/>
          </a:xfrm>
          <a:prstGeom prst="rect">
            <a:avLst/>
          </a:prstGeom>
        </p:spPr>
      </p:pic>
      <p:sp>
        <p:nvSpPr>
          <p:cNvPr id="4" name="TextBox 3">
            <a:extLst>
              <a:ext uri="{FF2B5EF4-FFF2-40B4-BE49-F238E27FC236}">
                <a16:creationId xmlns:a16="http://schemas.microsoft.com/office/drawing/2014/main" id="{618FF316-D6C0-5151-603B-A713FCB63A55}"/>
              </a:ext>
            </a:extLst>
          </p:cNvPr>
          <p:cNvSpPr txBox="1"/>
          <p:nvPr/>
        </p:nvSpPr>
        <p:spPr>
          <a:xfrm>
            <a:off x="601980" y="310811"/>
            <a:ext cx="3594225" cy="646331"/>
          </a:xfrm>
          <a:prstGeom prst="rect">
            <a:avLst/>
          </a:prstGeom>
          <a:noFill/>
        </p:spPr>
        <p:txBody>
          <a:bodyPr wrap="square">
            <a:spAutoFit/>
          </a:bodyPr>
          <a:lstStyle/>
          <a:p>
            <a:r>
              <a:rPr lang="en-US" sz="3600" dirty="0">
                <a:latin typeface="+mn-lt"/>
              </a:rPr>
              <a:t>Other Benefits</a:t>
            </a:r>
            <a:endParaRPr lang="en-US" sz="3600" dirty="0"/>
          </a:p>
        </p:txBody>
      </p:sp>
      <p:pic>
        <p:nvPicPr>
          <p:cNvPr id="5" name="Content Placeholder 29" descr="Shape&#10;&#10;AI-generated content may be incorrect.">
            <a:extLst>
              <a:ext uri="{FF2B5EF4-FFF2-40B4-BE49-F238E27FC236}">
                <a16:creationId xmlns:a16="http://schemas.microsoft.com/office/drawing/2014/main" id="{EEE22253-2220-1A49-2175-F0B29EC4C3C1}"/>
              </a:ext>
            </a:extLst>
          </p:cNvPr>
          <p:cNvPicPr>
            <a:picLocks noChangeAspect="1"/>
          </p:cNvPicPr>
          <p:nvPr/>
        </p:nvPicPr>
        <p:blipFill>
          <a:blip r:embed="rId4">
            <a:alphaModFix amt="40000"/>
          </a:blip>
          <a:stretch>
            <a:fillRect/>
          </a:stretch>
        </p:blipFill>
        <p:spPr>
          <a:xfrm>
            <a:off x="1732528" y="957142"/>
            <a:ext cx="908276" cy="340718"/>
          </a:xfrm>
          <a:prstGeom prst="rect">
            <a:avLst/>
          </a:prstGeom>
          <a:solidFill>
            <a:schemeClr val="bg2"/>
          </a:solidFill>
        </p:spPr>
      </p:pic>
      <p:sp>
        <p:nvSpPr>
          <p:cNvPr id="3" name="TextBox 2">
            <a:extLst>
              <a:ext uri="{FF2B5EF4-FFF2-40B4-BE49-F238E27FC236}">
                <a16:creationId xmlns:a16="http://schemas.microsoft.com/office/drawing/2014/main" id="{E62219AE-D363-9A19-DEAE-99D6C461A704}"/>
              </a:ext>
            </a:extLst>
          </p:cNvPr>
          <p:cNvSpPr txBox="1"/>
          <p:nvPr/>
        </p:nvSpPr>
        <p:spPr>
          <a:xfrm>
            <a:off x="4579254" y="6550223"/>
            <a:ext cx="2126929" cy="307777"/>
          </a:xfrm>
          <a:prstGeom prst="rect">
            <a:avLst/>
          </a:prstGeom>
          <a:solidFill>
            <a:schemeClr val="bg2"/>
          </a:solidFill>
        </p:spPr>
        <p:txBody>
          <a:bodyPr wrap="none" rtlCol="0">
            <a:spAutoFit/>
          </a:bodyPr>
          <a:lstStyle/>
          <a:p>
            <a:r>
              <a:rPr lang="en-US" sz="1400" dirty="0"/>
              <a:t>Photo by William Meyer</a:t>
            </a:r>
          </a:p>
        </p:txBody>
      </p:sp>
      <p:sp>
        <p:nvSpPr>
          <p:cNvPr id="8" name="TextBox 7">
            <a:extLst>
              <a:ext uri="{FF2B5EF4-FFF2-40B4-BE49-F238E27FC236}">
                <a16:creationId xmlns:a16="http://schemas.microsoft.com/office/drawing/2014/main" id="{FBBD0589-C044-A68A-93F2-7DB13EC83919}"/>
              </a:ext>
            </a:extLst>
          </p:cNvPr>
          <p:cNvSpPr txBox="1"/>
          <p:nvPr/>
        </p:nvSpPr>
        <p:spPr>
          <a:xfrm>
            <a:off x="485265" y="1603473"/>
            <a:ext cx="3710940" cy="2614177"/>
          </a:xfrm>
          <a:prstGeom prst="rect">
            <a:avLst/>
          </a:prstGeom>
          <a:noFill/>
        </p:spPr>
        <p:txBody>
          <a:bodyPr wrap="square" rtlCol="0">
            <a:spAutoFit/>
          </a:bodyPr>
          <a:lstStyle/>
          <a:p>
            <a:pPr marL="285750" indent="-285750" fontAlgn="t">
              <a:lnSpc>
                <a:spcPts val="1500"/>
              </a:lnSpc>
              <a:buFont typeface="Arial" panose="020B0604020202020204" pitchFamily="34" charset="0"/>
              <a:buChar char="•"/>
            </a:pPr>
            <a:r>
              <a:rPr lang="en-US" dirty="0">
                <a:latin typeface="Avenir Next LT Pro (Body)"/>
              </a:rPr>
              <a:t>Open space creation and recreation potential</a:t>
            </a:r>
          </a:p>
          <a:p>
            <a:pPr marL="285750" indent="-285750" fontAlgn="t">
              <a:lnSpc>
                <a:spcPts val="1500"/>
              </a:lnSpc>
              <a:buFont typeface="Arial" panose="020B0604020202020204" pitchFamily="34" charset="0"/>
              <a:buChar char="•"/>
            </a:pPr>
            <a:br>
              <a:rPr lang="en-US" dirty="0">
                <a:latin typeface="Avenir Next LT Pro (Body)"/>
              </a:rPr>
            </a:br>
            <a:r>
              <a:rPr lang="en-US" dirty="0">
                <a:latin typeface="Avenir Next LT Pro (Body)"/>
              </a:rPr>
              <a:t>Flood risk reduction</a:t>
            </a:r>
          </a:p>
          <a:p>
            <a:pPr marL="285750" indent="-285750" fontAlgn="t">
              <a:lnSpc>
                <a:spcPts val="1500"/>
              </a:lnSpc>
              <a:buFont typeface="Arial" panose="020B0604020202020204" pitchFamily="34" charset="0"/>
              <a:buChar char="•"/>
            </a:pP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Water use efficiency</a:t>
            </a:r>
            <a:br>
              <a:rPr lang="en-US" dirty="0">
                <a:latin typeface="Avenir Next LT Pro (Body)"/>
              </a:rPr>
            </a:b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Creation of a continuous public land corridor</a:t>
            </a:r>
            <a:br>
              <a:rPr lang="en-US" dirty="0">
                <a:latin typeface="Avenir Next LT Pro (Body)"/>
              </a:rPr>
            </a:br>
            <a:endParaRPr lang="en-US" dirty="0">
              <a:latin typeface="Avenir Next LT Pro (Body)"/>
            </a:endParaRPr>
          </a:p>
          <a:p>
            <a:pPr marL="285750" indent="-285750" fontAlgn="t">
              <a:lnSpc>
                <a:spcPts val="1500"/>
              </a:lnSpc>
              <a:buFont typeface="Arial" panose="020B0604020202020204" pitchFamily="34" charset="0"/>
              <a:buChar char="•"/>
            </a:pPr>
            <a:r>
              <a:rPr lang="en-US" dirty="0">
                <a:latin typeface="Avenir Next LT Pro (Body)"/>
              </a:rPr>
              <a:t>Stronger foundation for future restoration actions</a:t>
            </a:r>
            <a:br>
              <a:rPr lang="en-US" dirty="0">
                <a:latin typeface="Segoe UI" panose="020B0502040204020203" pitchFamily="34" charset="0"/>
              </a:rPr>
            </a:br>
            <a:endParaRPr lang="en-US" dirty="0">
              <a:latin typeface="Segoe UI" panose="020B0502040204020203" pitchFamily="34" charset="0"/>
            </a:endParaRPr>
          </a:p>
        </p:txBody>
      </p:sp>
    </p:spTree>
    <p:extLst>
      <p:ext uri="{BB962C8B-B14F-4D97-AF65-F5344CB8AC3E}">
        <p14:creationId xmlns:p14="http://schemas.microsoft.com/office/powerpoint/2010/main" val="1541121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8DBA2-4A0E-EA04-8C3B-B8DF33E6AF86}"/>
              </a:ext>
            </a:extLst>
          </p:cNvPr>
          <p:cNvPicPr>
            <a:picLocks noChangeAspect="1"/>
          </p:cNvPicPr>
          <p:nvPr/>
        </p:nvPicPr>
        <p:blipFill>
          <a:blip r:embed="rId3"/>
          <a:stretch>
            <a:fillRect/>
          </a:stretch>
        </p:blipFill>
        <p:spPr>
          <a:xfrm>
            <a:off x="1325217" y="4621"/>
            <a:ext cx="9541566" cy="6848758"/>
          </a:xfrm>
          <a:prstGeom prst="rect">
            <a:avLst/>
          </a:prstGeom>
        </p:spPr>
      </p:pic>
    </p:spTree>
    <p:extLst>
      <p:ext uri="{BB962C8B-B14F-4D97-AF65-F5344CB8AC3E}">
        <p14:creationId xmlns:p14="http://schemas.microsoft.com/office/powerpoint/2010/main" val="6800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1" descr="A picture containing rock, outdoor, ground, rocky&#10;&#10;AI-generated content may be incorrect.">
            <a:extLst>
              <a:ext uri="{FF2B5EF4-FFF2-40B4-BE49-F238E27FC236}">
                <a16:creationId xmlns:a16="http://schemas.microsoft.com/office/drawing/2014/main" id="{BBCA88AE-0439-393C-D763-079B8ECC1437}"/>
              </a:ext>
            </a:extLst>
          </p:cNvPr>
          <p:cNvPicPr>
            <a:picLocks noChangeAspect="1"/>
          </p:cNvPicPr>
          <p:nvPr/>
        </p:nvPicPr>
        <p:blipFill>
          <a:blip r:embed="rId3"/>
          <a:srcRect l="8376" r="8376"/>
          <a:stretch>
            <a:fillRect/>
          </a:stretch>
        </p:blipFill>
        <p:spPr>
          <a:xfrm>
            <a:off x="4579254" y="0"/>
            <a:ext cx="7612746" cy="6858000"/>
          </a:xfrm>
          <a:prstGeom prst="rect">
            <a:avLst/>
          </a:prstGeom>
        </p:spPr>
      </p:pic>
      <p:sp>
        <p:nvSpPr>
          <p:cNvPr id="4" name="TextBox 3">
            <a:extLst>
              <a:ext uri="{FF2B5EF4-FFF2-40B4-BE49-F238E27FC236}">
                <a16:creationId xmlns:a16="http://schemas.microsoft.com/office/drawing/2014/main" id="{ECFB2166-B1BA-FA8F-6817-5D084E5B5161}"/>
              </a:ext>
            </a:extLst>
          </p:cNvPr>
          <p:cNvSpPr txBox="1"/>
          <p:nvPr/>
        </p:nvSpPr>
        <p:spPr>
          <a:xfrm>
            <a:off x="63374" y="1013989"/>
            <a:ext cx="4515880" cy="646331"/>
          </a:xfrm>
          <a:prstGeom prst="rect">
            <a:avLst/>
          </a:prstGeom>
          <a:noFill/>
        </p:spPr>
        <p:txBody>
          <a:bodyPr wrap="square">
            <a:spAutoFit/>
          </a:bodyPr>
          <a:lstStyle/>
          <a:p>
            <a:r>
              <a:rPr lang="en-US" sz="3600" dirty="0">
                <a:latin typeface="+mn-lt"/>
              </a:rPr>
              <a:t>Long-Range Benefits</a:t>
            </a:r>
            <a:endParaRPr lang="en-US" sz="3600" dirty="0"/>
          </a:p>
        </p:txBody>
      </p:sp>
      <p:pic>
        <p:nvPicPr>
          <p:cNvPr id="5" name="Content Placeholder 29" descr="Shape&#10;&#10;AI-generated content may be incorrect.">
            <a:extLst>
              <a:ext uri="{FF2B5EF4-FFF2-40B4-BE49-F238E27FC236}">
                <a16:creationId xmlns:a16="http://schemas.microsoft.com/office/drawing/2014/main" id="{BB247E7F-1E9B-D3AB-1D65-FB0E4F6596DA}"/>
              </a:ext>
            </a:extLst>
          </p:cNvPr>
          <p:cNvPicPr>
            <a:picLocks noChangeAspect="1"/>
          </p:cNvPicPr>
          <p:nvPr/>
        </p:nvPicPr>
        <p:blipFill>
          <a:blip r:embed="rId4">
            <a:alphaModFix amt="40000"/>
          </a:blip>
          <a:stretch>
            <a:fillRect/>
          </a:stretch>
        </p:blipFill>
        <p:spPr>
          <a:xfrm>
            <a:off x="1721753" y="1759908"/>
            <a:ext cx="908276" cy="340718"/>
          </a:xfrm>
          <a:prstGeom prst="rect">
            <a:avLst/>
          </a:prstGeom>
          <a:solidFill>
            <a:schemeClr val="bg2"/>
          </a:solidFill>
        </p:spPr>
      </p:pic>
      <p:sp>
        <p:nvSpPr>
          <p:cNvPr id="7" name="TextBox 6">
            <a:extLst>
              <a:ext uri="{FF2B5EF4-FFF2-40B4-BE49-F238E27FC236}">
                <a16:creationId xmlns:a16="http://schemas.microsoft.com/office/drawing/2014/main" id="{397F1706-8E78-05F4-1B64-EB2BFAD33CCC}"/>
              </a:ext>
            </a:extLst>
          </p:cNvPr>
          <p:cNvSpPr txBox="1"/>
          <p:nvPr/>
        </p:nvSpPr>
        <p:spPr>
          <a:xfrm>
            <a:off x="63374" y="2674308"/>
            <a:ext cx="4227969" cy="2308324"/>
          </a:xfrm>
          <a:prstGeom prst="rect">
            <a:avLst/>
          </a:prstGeom>
          <a:noFill/>
        </p:spPr>
        <p:txBody>
          <a:bodyPr wrap="square">
            <a:spAutoFit/>
          </a:bodyPr>
          <a:lstStyle/>
          <a:p>
            <a:pPr marL="285750" indent="-285750">
              <a:buFont typeface="Arial" panose="020B0604020202020204" pitchFamily="34" charset="0"/>
              <a:buChar char="•"/>
            </a:pPr>
            <a:r>
              <a:rPr lang="en-US" sz="1600" dirty="0"/>
              <a:t>Permanent protection for the Naches Cowiche Confluence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Public ownership of entire shoreline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Increase long-term flood resilience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Sustained water use efficiency for agriculture and municipalities</a:t>
            </a:r>
          </a:p>
        </p:txBody>
      </p:sp>
      <p:sp>
        <p:nvSpPr>
          <p:cNvPr id="3" name="TextBox 2">
            <a:extLst>
              <a:ext uri="{FF2B5EF4-FFF2-40B4-BE49-F238E27FC236}">
                <a16:creationId xmlns:a16="http://schemas.microsoft.com/office/drawing/2014/main" id="{328D47F2-0395-09FA-CC36-0785106E21FF}"/>
              </a:ext>
            </a:extLst>
          </p:cNvPr>
          <p:cNvSpPr txBox="1"/>
          <p:nvPr/>
        </p:nvSpPr>
        <p:spPr>
          <a:xfrm>
            <a:off x="4490519" y="6550223"/>
            <a:ext cx="2126929" cy="307777"/>
          </a:xfrm>
          <a:prstGeom prst="rect">
            <a:avLst/>
          </a:prstGeom>
          <a:solidFill>
            <a:schemeClr val="bg2"/>
          </a:solidFill>
        </p:spPr>
        <p:txBody>
          <a:bodyPr wrap="none" rtlCol="0">
            <a:spAutoFit/>
          </a:bodyPr>
          <a:lstStyle/>
          <a:p>
            <a:r>
              <a:rPr lang="en-US" sz="1400" dirty="0"/>
              <a:t>Photo by William Meyer</a:t>
            </a:r>
          </a:p>
        </p:txBody>
      </p:sp>
    </p:spTree>
    <p:extLst>
      <p:ext uri="{BB962C8B-B14F-4D97-AF65-F5344CB8AC3E}">
        <p14:creationId xmlns:p14="http://schemas.microsoft.com/office/powerpoint/2010/main" val="415382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CE7BB0-9F7E-635C-F1D2-64A3992FC2E3}"/>
              </a:ext>
            </a:extLst>
          </p:cNvPr>
          <p:cNvSpPr txBox="1"/>
          <p:nvPr/>
        </p:nvSpPr>
        <p:spPr>
          <a:xfrm>
            <a:off x="258618" y="1364551"/>
            <a:ext cx="5145588"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Our current ask is </a:t>
            </a:r>
            <a:r>
              <a:rPr lang="en-US" sz="1400" b="1" dirty="0"/>
              <a:t>$162,100</a:t>
            </a:r>
            <a:r>
              <a:rPr lang="en-US" sz="1400" dirty="0"/>
              <a:t>** (Assessed Value </a:t>
            </a:r>
            <a:r>
              <a:rPr lang="en-US" sz="1400"/>
              <a:t>+ Incidentals + Admin) </a:t>
            </a:r>
            <a:endParaRPr lang="en-US" sz="1400" dirty="0"/>
          </a:p>
          <a:p>
            <a:pPr marL="742950" lvl="1" indent="-285750">
              <a:buFont typeface="Arial" panose="020B0604020202020204" pitchFamily="34" charset="0"/>
              <a:buChar char="•"/>
            </a:pPr>
            <a:r>
              <a:rPr lang="en-US" sz="1400" dirty="0"/>
              <a:t>Assessed value = $140,600</a:t>
            </a:r>
          </a:p>
          <a:p>
            <a:pPr marL="742950" lvl="1" indent="-285750">
              <a:buFont typeface="Arial" panose="020B0604020202020204" pitchFamily="34" charset="0"/>
              <a:buChar char="•"/>
            </a:pPr>
            <a:r>
              <a:rPr lang="en-US" sz="1400" dirty="0"/>
              <a:t>Appraisal estimate = $5000</a:t>
            </a:r>
          </a:p>
          <a:p>
            <a:pPr marL="742950" lvl="1" indent="-285750">
              <a:buFont typeface="Arial" panose="020B0604020202020204" pitchFamily="34" charset="0"/>
              <a:buChar char="•"/>
            </a:pPr>
            <a:r>
              <a:rPr lang="en-US" sz="1400" dirty="0"/>
              <a:t>Appraisal review = $2000</a:t>
            </a:r>
          </a:p>
          <a:p>
            <a:pPr marL="742950" lvl="1" indent="-285750">
              <a:buFont typeface="Arial" panose="020B0604020202020204" pitchFamily="34" charset="0"/>
              <a:buChar char="•"/>
            </a:pPr>
            <a:r>
              <a:rPr lang="en-US" sz="1400" dirty="0"/>
              <a:t>Baseline documentation = $2000</a:t>
            </a:r>
          </a:p>
          <a:p>
            <a:pPr marL="742950" lvl="1" indent="-285750">
              <a:buFont typeface="Arial" panose="020B0604020202020204" pitchFamily="34" charset="0"/>
              <a:buChar char="•"/>
            </a:pPr>
            <a:r>
              <a:rPr lang="en-US" sz="1400" dirty="0"/>
              <a:t>Closing, Recording, Taxes, Title = $3000</a:t>
            </a:r>
          </a:p>
          <a:p>
            <a:pPr marL="742950" lvl="1" indent="-285750">
              <a:buFont typeface="Arial" panose="020B0604020202020204" pitchFamily="34" charset="0"/>
              <a:buChar char="•"/>
            </a:pPr>
            <a:r>
              <a:rPr lang="en-US" sz="1400" dirty="0"/>
              <a:t>Cultural Resources = $3000</a:t>
            </a:r>
          </a:p>
          <a:p>
            <a:pPr marL="742950" lvl="1" indent="-285750">
              <a:buFont typeface="Arial" panose="020B0604020202020204" pitchFamily="34" charset="0"/>
              <a:buChar char="•"/>
            </a:pPr>
            <a:r>
              <a:rPr lang="en-US" sz="1400" dirty="0"/>
              <a:t>Survey = $2500</a:t>
            </a:r>
          </a:p>
          <a:p>
            <a:pPr marL="742950" lvl="1" indent="-285750">
              <a:buFont typeface="Arial" panose="020B0604020202020204" pitchFamily="34" charset="0"/>
              <a:buChar char="•"/>
            </a:pPr>
            <a:r>
              <a:rPr lang="en-US" sz="1400" dirty="0"/>
              <a:t>Administration = $4000</a:t>
            </a:r>
          </a:p>
        </p:txBody>
      </p:sp>
      <p:pic>
        <p:nvPicPr>
          <p:cNvPr id="4" name="Content Placeholder 29" descr="Shape&#10;&#10;AI-generated content may be incorrect.">
            <a:extLst>
              <a:ext uri="{FF2B5EF4-FFF2-40B4-BE49-F238E27FC236}">
                <a16:creationId xmlns:a16="http://schemas.microsoft.com/office/drawing/2014/main" id="{845DE1BF-86F5-91DD-F6B1-6035E0A8B52A}"/>
              </a:ext>
            </a:extLst>
          </p:cNvPr>
          <p:cNvPicPr>
            <a:picLocks noChangeAspect="1"/>
          </p:cNvPicPr>
          <p:nvPr/>
        </p:nvPicPr>
        <p:blipFill>
          <a:blip r:embed="rId3">
            <a:alphaModFix amt="40000"/>
          </a:blip>
          <a:stretch>
            <a:fillRect/>
          </a:stretch>
        </p:blipFill>
        <p:spPr>
          <a:xfrm>
            <a:off x="108155" y="6405932"/>
            <a:ext cx="908276" cy="340718"/>
          </a:xfrm>
          <a:prstGeom prst="rect">
            <a:avLst/>
          </a:prstGeom>
          <a:solidFill>
            <a:schemeClr val="bg2"/>
          </a:solidFill>
        </p:spPr>
      </p:pic>
      <p:sp>
        <p:nvSpPr>
          <p:cNvPr id="5" name="TextBox 4">
            <a:extLst>
              <a:ext uri="{FF2B5EF4-FFF2-40B4-BE49-F238E27FC236}">
                <a16:creationId xmlns:a16="http://schemas.microsoft.com/office/drawing/2014/main" id="{8B84F89D-1F01-F014-0E38-2194B76569E9}"/>
              </a:ext>
            </a:extLst>
          </p:cNvPr>
          <p:cNvSpPr txBox="1"/>
          <p:nvPr/>
        </p:nvSpPr>
        <p:spPr>
          <a:xfrm>
            <a:off x="491206" y="455375"/>
            <a:ext cx="4163921" cy="646331"/>
          </a:xfrm>
          <a:prstGeom prst="rect">
            <a:avLst/>
          </a:prstGeom>
          <a:noFill/>
        </p:spPr>
        <p:txBody>
          <a:bodyPr wrap="square" rtlCol="0">
            <a:spAutoFit/>
          </a:bodyPr>
          <a:lstStyle/>
          <a:p>
            <a:r>
              <a:rPr lang="en-US" dirty="0"/>
              <a:t>Salmon Recovery Funding Board Budget</a:t>
            </a:r>
          </a:p>
        </p:txBody>
      </p:sp>
      <p:cxnSp>
        <p:nvCxnSpPr>
          <p:cNvPr id="7" name="Straight Connector 6">
            <a:extLst>
              <a:ext uri="{FF2B5EF4-FFF2-40B4-BE49-F238E27FC236}">
                <a16:creationId xmlns:a16="http://schemas.microsoft.com/office/drawing/2014/main" id="{36ECD561-E1AB-6C78-A12E-1738D4879AFD}"/>
              </a:ext>
            </a:extLst>
          </p:cNvPr>
          <p:cNvCxnSpPr/>
          <p:nvPr/>
        </p:nvCxnSpPr>
        <p:spPr>
          <a:xfrm>
            <a:off x="57282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44701F1-4A94-6519-3D81-E941C1D1EDD2}"/>
              </a:ext>
            </a:extLst>
          </p:cNvPr>
          <p:cNvSpPr txBox="1"/>
          <p:nvPr/>
        </p:nvSpPr>
        <p:spPr>
          <a:xfrm>
            <a:off x="562293" y="4049486"/>
            <a:ext cx="4556714" cy="2031325"/>
          </a:xfrm>
          <a:prstGeom prst="rect">
            <a:avLst/>
          </a:prstGeom>
          <a:noFill/>
        </p:spPr>
        <p:txBody>
          <a:bodyPr wrap="square" rtlCol="0">
            <a:spAutoFit/>
          </a:bodyPr>
          <a:lstStyle/>
          <a:p>
            <a:r>
              <a:rPr lang="en-US" dirty="0"/>
              <a:t>Current steps:</a:t>
            </a:r>
          </a:p>
          <a:p>
            <a:pPr marL="285750" indent="-285750">
              <a:buFont typeface="Arial" panose="020B0604020202020204" pitchFamily="34" charset="0"/>
              <a:buChar char="•"/>
            </a:pPr>
            <a:r>
              <a:rPr lang="en-US" dirty="0"/>
              <a:t>Title Report </a:t>
            </a:r>
          </a:p>
          <a:p>
            <a:pPr marL="742950" lvl="1" indent="-285750">
              <a:buFont typeface="Arial" panose="020B0604020202020204" pitchFamily="34" charset="0"/>
              <a:buChar char="•"/>
            </a:pPr>
            <a:r>
              <a:rPr lang="en-US" dirty="0"/>
              <a:t>Delivered and under review</a:t>
            </a:r>
          </a:p>
          <a:p>
            <a:pPr marL="285750" indent="-285750">
              <a:buFont typeface="Arial" panose="020B0604020202020204" pitchFamily="34" charset="0"/>
              <a:buChar char="•"/>
            </a:pPr>
            <a:r>
              <a:rPr lang="en-US" dirty="0"/>
              <a:t>Appraiser under contract – </a:t>
            </a:r>
          </a:p>
          <a:p>
            <a:pPr marL="742950" lvl="1" indent="-285750">
              <a:buFont typeface="Arial" panose="020B0604020202020204" pitchFamily="34" charset="0"/>
              <a:buChar char="•"/>
            </a:pPr>
            <a:r>
              <a:rPr lang="en-US" dirty="0"/>
              <a:t>Developing scope of work</a:t>
            </a:r>
          </a:p>
          <a:p>
            <a:pPr marL="742950" lvl="1" indent="-285750">
              <a:buFont typeface="Arial" panose="020B0604020202020204" pitchFamily="34" charset="0"/>
              <a:buChar char="•"/>
            </a:pPr>
            <a:r>
              <a:rPr lang="en-US" dirty="0"/>
              <a:t>They committed to having an appraisal by early June. </a:t>
            </a:r>
          </a:p>
        </p:txBody>
      </p:sp>
      <p:sp>
        <p:nvSpPr>
          <p:cNvPr id="9" name="TextBox 8">
            <a:extLst>
              <a:ext uri="{FF2B5EF4-FFF2-40B4-BE49-F238E27FC236}">
                <a16:creationId xmlns:a16="http://schemas.microsoft.com/office/drawing/2014/main" id="{F708E0FE-3A43-2765-6F4E-0EA9EDD8F2F4}"/>
              </a:ext>
            </a:extLst>
          </p:cNvPr>
          <p:cNvSpPr txBox="1"/>
          <p:nvPr/>
        </p:nvSpPr>
        <p:spPr>
          <a:xfrm>
            <a:off x="6392636" y="455375"/>
            <a:ext cx="4155621" cy="3970318"/>
          </a:xfrm>
          <a:prstGeom prst="rect">
            <a:avLst/>
          </a:prstGeom>
          <a:noFill/>
        </p:spPr>
        <p:txBody>
          <a:bodyPr wrap="square" rtlCol="0">
            <a:spAutoFit/>
          </a:bodyPr>
          <a:lstStyle/>
          <a:p>
            <a:r>
              <a:rPr lang="en-US" dirty="0"/>
              <a:t>Alternative: </a:t>
            </a:r>
          </a:p>
          <a:p>
            <a:endParaRPr lang="en-US" dirty="0"/>
          </a:p>
          <a:p>
            <a:r>
              <a:rPr lang="en-US" dirty="0"/>
              <a:t>Working on a funding strategy for if seller wants to sell entire property including the shop.</a:t>
            </a:r>
          </a:p>
          <a:p>
            <a:endParaRPr lang="en-US" dirty="0"/>
          </a:p>
          <a:p>
            <a:r>
              <a:rPr lang="en-US" dirty="0"/>
              <a:t>SRFB budget would be the appraised value + incidentals and admin.</a:t>
            </a:r>
          </a:p>
          <a:p>
            <a:endParaRPr lang="en-US" dirty="0"/>
          </a:p>
          <a:p>
            <a:r>
              <a:rPr lang="en-US" dirty="0"/>
              <a:t>Greenway foundation $135,000* in match for shop.</a:t>
            </a:r>
          </a:p>
          <a:p>
            <a:endParaRPr lang="en-US" dirty="0"/>
          </a:p>
          <a:p>
            <a:r>
              <a:rPr lang="en-US" dirty="0"/>
              <a:t>YBIP 25-27 contingency funding to cover rest. </a:t>
            </a:r>
          </a:p>
        </p:txBody>
      </p:sp>
    </p:spTree>
    <p:extLst>
      <p:ext uri="{BB962C8B-B14F-4D97-AF65-F5344CB8AC3E}">
        <p14:creationId xmlns:p14="http://schemas.microsoft.com/office/powerpoint/2010/main" val="969754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3E3749-989E-99F7-BF48-BB2324CA3B77}"/>
              </a:ext>
            </a:extLst>
          </p:cNvPr>
          <p:cNvSpPr txBox="1"/>
          <p:nvPr/>
        </p:nvSpPr>
        <p:spPr>
          <a:xfrm>
            <a:off x="-1157106" y="1369089"/>
            <a:ext cx="4544121" cy="584775"/>
          </a:xfrm>
          <a:prstGeom prst="rect">
            <a:avLst/>
          </a:prstGeom>
          <a:noFill/>
        </p:spPr>
        <p:txBody>
          <a:bodyPr wrap="square">
            <a:spAutoFit/>
          </a:bodyPr>
          <a:lstStyle/>
          <a:p>
            <a:pPr algn="ctr"/>
            <a:r>
              <a:rPr lang="en-US" sz="3200" dirty="0"/>
              <a:t>Project Site</a:t>
            </a:r>
          </a:p>
        </p:txBody>
      </p:sp>
      <p:sp>
        <p:nvSpPr>
          <p:cNvPr id="6" name="TextBox 5">
            <a:extLst>
              <a:ext uri="{FF2B5EF4-FFF2-40B4-BE49-F238E27FC236}">
                <a16:creationId xmlns:a16="http://schemas.microsoft.com/office/drawing/2014/main" id="{64563C46-59DB-03B8-B2F6-21DD0A7625B8}"/>
              </a:ext>
            </a:extLst>
          </p:cNvPr>
          <p:cNvSpPr txBox="1"/>
          <p:nvPr/>
        </p:nvSpPr>
        <p:spPr>
          <a:xfrm>
            <a:off x="156397" y="3109198"/>
            <a:ext cx="2043878" cy="954107"/>
          </a:xfrm>
          <a:prstGeom prst="rect">
            <a:avLst/>
          </a:prstGeom>
          <a:noFill/>
        </p:spPr>
        <p:txBody>
          <a:bodyPr wrap="square">
            <a:spAutoFit/>
          </a:bodyPr>
          <a:lstStyle/>
          <a:p>
            <a:pPr marL="285750" indent="-285750">
              <a:buFont typeface="Arial" panose="020B0604020202020204" pitchFamily="34" charset="0"/>
              <a:buChar char="•"/>
            </a:pPr>
            <a:r>
              <a:rPr lang="en-US" sz="1400" dirty="0"/>
              <a:t>Naches River and Cowiche Creek Confluence </a:t>
            </a:r>
          </a:p>
          <a:p>
            <a:endParaRPr lang="en-US" sz="1400" dirty="0"/>
          </a:p>
        </p:txBody>
      </p:sp>
      <p:pic>
        <p:nvPicPr>
          <p:cNvPr id="7" name="Content Placeholder 29" descr="Shape&#10;&#10;AI-generated content may be incorrect.">
            <a:extLst>
              <a:ext uri="{FF2B5EF4-FFF2-40B4-BE49-F238E27FC236}">
                <a16:creationId xmlns:a16="http://schemas.microsoft.com/office/drawing/2014/main" id="{6C595919-1615-A85A-5149-AD6B858B628E}"/>
              </a:ext>
            </a:extLst>
          </p:cNvPr>
          <p:cNvPicPr>
            <a:picLocks noChangeAspect="1"/>
          </p:cNvPicPr>
          <p:nvPr/>
        </p:nvPicPr>
        <p:blipFill>
          <a:blip r:embed="rId3">
            <a:alphaModFix amt="40000"/>
          </a:blip>
          <a:stretch>
            <a:fillRect/>
          </a:stretch>
        </p:blipFill>
        <p:spPr>
          <a:xfrm>
            <a:off x="206679" y="2316840"/>
            <a:ext cx="908276" cy="340718"/>
          </a:xfrm>
          <a:prstGeom prst="rect">
            <a:avLst/>
          </a:prstGeom>
          <a:solidFill>
            <a:schemeClr val="bg2"/>
          </a:solidFill>
        </p:spPr>
      </p:pic>
      <p:pic>
        <p:nvPicPr>
          <p:cNvPr id="5" name="Picture 4">
            <a:extLst>
              <a:ext uri="{FF2B5EF4-FFF2-40B4-BE49-F238E27FC236}">
                <a16:creationId xmlns:a16="http://schemas.microsoft.com/office/drawing/2014/main" id="{D34F19D3-EDE6-AC66-583E-93470722BE71}"/>
              </a:ext>
            </a:extLst>
          </p:cNvPr>
          <p:cNvPicPr>
            <a:picLocks noChangeAspect="1"/>
          </p:cNvPicPr>
          <p:nvPr/>
        </p:nvPicPr>
        <p:blipFill>
          <a:blip r:embed="rId4"/>
          <a:stretch>
            <a:fillRect/>
          </a:stretch>
        </p:blipFill>
        <p:spPr>
          <a:xfrm>
            <a:off x="2238282" y="326397"/>
            <a:ext cx="9953718" cy="6205205"/>
          </a:xfrm>
          <a:prstGeom prst="rect">
            <a:avLst/>
          </a:prstGeom>
        </p:spPr>
      </p:pic>
    </p:spTree>
    <p:extLst>
      <p:ext uri="{BB962C8B-B14F-4D97-AF65-F5344CB8AC3E}">
        <p14:creationId xmlns:p14="http://schemas.microsoft.com/office/powerpoint/2010/main" val="82640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07D73-D29C-B682-A625-AED5B31CC465}"/>
              </a:ext>
            </a:extLst>
          </p:cNvPr>
          <p:cNvPicPr>
            <a:picLocks noChangeAspect="1"/>
          </p:cNvPicPr>
          <p:nvPr/>
        </p:nvPicPr>
        <p:blipFill>
          <a:blip r:embed="rId3"/>
          <a:stretch>
            <a:fillRect/>
          </a:stretch>
        </p:blipFill>
        <p:spPr>
          <a:xfrm>
            <a:off x="798285" y="0"/>
            <a:ext cx="10595429" cy="6858000"/>
          </a:xfrm>
          <a:prstGeom prst="rect">
            <a:avLst/>
          </a:prstGeom>
        </p:spPr>
      </p:pic>
    </p:spTree>
    <p:extLst>
      <p:ext uri="{BB962C8B-B14F-4D97-AF65-F5344CB8AC3E}">
        <p14:creationId xmlns:p14="http://schemas.microsoft.com/office/powerpoint/2010/main" val="414190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32B93-6924-D05B-06A7-6F346BBEA298}"/>
              </a:ext>
            </a:extLst>
          </p:cNvPr>
          <p:cNvPicPr>
            <a:picLocks noChangeAspect="1"/>
          </p:cNvPicPr>
          <p:nvPr/>
        </p:nvPicPr>
        <p:blipFill>
          <a:blip r:embed="rId3"/>
          <a:stretch>
            <a:fillRect/>
          </a:stretch>
        </p:blipFill>
        <p:spPr>
          <a:xfrm>
            <a:off x="804230" y="0"/>
            <a:ext cx="10583540" cy="6858000"/>
          </a:xfrm>
          <a:prstGeom prst="rect">
            <a:avLst/>
          </a:prstGeom>
        </p:spPr>
      </p:pic>
    </p:spTree>
    <p:extLst>
      <p:ext uri="{BB962C8B-B14F-4D97-AF65-F5344CB8AC3E}">
        <p14:creationId xmlns:p14="http://schemas.microsoft.com/office/powerpoint/2010/main" val="2302644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C58B-F30A-3A72-03E6-A55109E0DF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93D6A9-F982-F7EA-308A-9374B5A98AFC}"/>
              </a:ext>
            </a:extLst>
          </p:cNvPr>
          <p:cNvPicPr>
            <a:picLocks noChangeAspect="1"/>
          </p:cNvPicPr>
          <p:nvPr/>
        </p:nvPicPr>
        <p:blipFill>
          <a:blip r:embed="rId3"/>
          <a:stretch>
            <a:fillRect/>
          </a:stretch>
        </p:blipFill>
        <p:spPr>
          <a:xfrm>
            <a:off x="1593027" y="-24467"/>
            <a:ext cx="9005945" cy="6906934"/>
          </a:xfrm>
          <a:prstGeom prst="rect">
            <a:avLst/>
          </a:prstGeom>
        </p:spPr>
      </p:pic>
    </p:spTree>
    <p:extLst>
      <p:ext uri="{BB962C8B-B14F-4D97-AF65-F5344CB8AC3E}">
        <p14:creationId xmlns:p14="http://schemas.microsoft.com/office/powerpoint/2010/main" val="97695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F9DEA5-A58A-08C8-DB5B-B0B44CD40E11}"/>
              </a:ext>
            </a:extLst>
          </p:cNvPr>
          <p:cNvPicPr>
            <a:picLocks noChangeAspect="1"/>
          </p:cNvPicPr>
          <p:nvPr/>
        </p:nvPicPr>
        <p:blipFill>
          <a:blip r:embed="rId3"/>
          <a:stretch>
            <a:fillRect/>
          </a:stretch>
        </p:blipFill>
        <p:spPr>
          <a:xfrm>
            <a:off x="647729" y="0"/>
            <a:ext cx="10896542" cy="6858000"/>
          </a:xfrm>
          <a:prstGeom prst="rect">
            <a:avLst/>
          </a:prstGeom>
        </p:spPr>
      </p:pic>
    </p:spTree>
    <p:extLst>
      <p:ext uri="{BB962C8B-B14F-4D97-AF65-F5344CB8AC3E}">
        <p14:creationId xmlns:p14="http://schemas.microsoft.com/office/powerpoint/2010/main" val="1857593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A0E30-0C2A-09D2-24F3-0CC150476338}"/>
              </a:ext>
            </a:extLst>
          </p:cNvPr>
          <p:cNvPicPr>
            <a:picLocks noChangeAspect="1"/>
          </p:cNvPicPr>
          <p:nvPr/>
        </p:nvPicPr>
        <p:blipFill>
          <a:blip r:embed="rId3"/>
          <a:stretch>
            <a:fillRect/>
          </a:stretch>
        </p:blipFill>
        <p:spPr>
          <a:xfrm>
            <a:off x="-5151" y="608395"/>
            <a:ext cx="12197151" cy="5620955"/>
          </a:xfrm>
          <a:prstGeom prst="rect">
            <a:avLst/>
          </a:prstGeom>
        </p:spPr>
      </p:pic>
      <p:sp>
        <p:nvSpPr>
          <p:cNvPr id="6" name="Freeform: Shape 5">
            <a:extLst>
              <a:ext uri="{FF2B5EF4-FFF2-40B4-BE49-F238E27FC236}">
                <a16:creationId xmlns:a16="http://schemas.microsoft.com/office/drawing/2014/main" id="{D065D50D-DB15-54B3-D3DA-40B7E0E5662D}"/>
              </a:ext>
            </a:extLst>
          </p:cNvPr>
          <p:cNvSpPr/>
          <p:nvPr/>
        </p:nvSpPr>
        <p:spPr>
          <a:xfrm>
            <a:off x="2047875" y="609600"/>
            <a:ext cx="5972175" cy="4038600"/>
          </a:xfrm>
          <a:custGeom>
            <a:avLst/>
            <a:gdLst>
              <a:gd name="csX0" fmla="*/ 342900 w 5972175"/>
              <a:gd name="csY0" fmla="*/ 0 h 4038600"/>
              <a:gd name="csX1" fmla="*/ 0 w 5972175"/>
              <a:gd name="csY1" fmla="*/ 3648075 h 4038600"/>
              <a:gd name="csX2" fmla="*/ 5972175 w 5972175"/>
              <a:gd name="csY2" fmla="*/ 4038600 h 4038600"/>
              <a:gd name="csX3" fmla="*/ 5200650 w 5972175"/>
              <a:gd name="csY3" fmla="*/ 3562350 h 4038600"/>
              <a:gd name="csX4" fmla="*/ 3800475 w 5972175"/>
              <a:gd name="csY4" fmla="*/ 2352675 h 4038600"/>
              <a:gd name="csX5" fmla="*/ 3543300 w 5972175"/>
              <a:gd name="csY5" fmla="*/ 2076450 h 4038600"/>
              <a:gd name="csX6" fmla="*/ 3152775 w 5972175"/>
              <a:gd name="csY6" fmla="*/ 1819275 h 4038600"/>
              <a:gd name="csX7" fmla="*/ 2762250 w 5972175"/>
              <a:gd name="csY7" fmla="*/ 1724025 h 4038600"/>
              <a:gd name="csX8" fmla="*/ 990600 w 5972175"/>
              <a:gd name="csY8" fmla="*/ 590550 h 4038600"/>
              <a:gd name="csX9" fmla="*/ 342900 w 5972175"/>
              <a:gd name="csY9" fmla="*/ 0 h 4038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972175" h="4038600">
                <a:moveTo>
                  <a:pt x="342900" y="0"/>
                </a:moveTo>
                <a:lnTo>
                  <a:pt x="0" y="3648075"/>
                </a:lnTo>
                <a:lnTo>
                  <a:pt x="5972175" y="4038600"/>
                </a:lnTo>
                <a:lnTo>
                  <a:pt x="5200650" y="3562350"/>
                </a:lnTo>
                <a:lnTo>
                  <a:pt x="3800475" y="2352675"/>
                </a:lnTo>
                <a:lnTo>
                  <a:pt x="3543300" y="2076450"/>
                </a:lnTo>
                <a:lnTo>
                  <a:pt x="3152775" y="1819275"/>
                </a:lnTo>
                <a:lnTo>
                  <a:pt x="2762250" y="1724025"/>
                </a:lnTo>
                <a:lnTo>
                  <a:pt x="990600" y="590550"/>
                </a:lnTo>
                <a:lnTo>
                  <a:pt x="342900" y="0"/>
                </a:lnTo>
                <a:close/>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A65EBF6B-C681-FBA1-02FA-C6596FECCEFE}"/>
              </a:ext>
            </a:extLst>
          </p:cNvPr>
          <p:cNvSpPr/>
          <p:nvPr/>
        </p:nvSpPr>
        <p:spPr>
          <a:xfrm>
            <a:off x="9420225" y="2314575"/>
            <a:ext cx="2657475" cy="1619250"/>
          </a:xfrm>
          <a:custGeom>
            <a:avLst/>
            <a:gdLst>
              <a:gd name="csX0" fmla="*/ 0 w 2657475"/>
              <a:gd name="csY0" fmla="*/ 0 h 1619250"/>
              <a:gd name="csX1" fmla="*/ 2657475 w 2657475"/>
              <a:gd name="csY1" fmla="*/ 95250 h 1619250"/>
              <a:gd name="csX2" fmla="*/ 2552700 w 2657475"/>
              <a:gd name="csY2" fmla="*/ 1619250 h 1619250"/>
              <a:gd name="csX3" fmla="*/ 2314575 w 2657475"/>
              <a:gd name="csY3" fmla="*/ 1485900 h 1619250"/>
              <a:gd name="csX4" fmla="*/ 1905000 w 2657475"/>
              <a:gd name="csY4" fmla="*/ 1428750 h 1619250"/>
              <a:gd name="csX5" fmla="*/ 1704975 w 2657475"/>
              <a:gd name="csY5" fmla="*/ 1362075 h 1619250"/>
              <a:gd name="csX6" fmla="*/ 1333500 w 2657475"/>
              <a:gd name="csY6" fmla="*/ 1066800 h 1619250"/>
              <a:gd name="csX7" fmla="*/ 1104900 w 2657475"/>
              <a:gd name="csY7" fmla="*/ 866775 h 1619250"/>
              <a:gd name="csX8" fmla="*/ 1028700 w 2657475"/>
              <a:gd name="csY8" fmla="*/ 647700 h 1619250"/>
              <a:gd name="csX9" fmla="*/ 962025 w 2657475"/>
              <a:gd name="csY9" fmla="*/ 571500 h 1619250"/>
              <a:gd name="csX10" fmla="*/ 0 w 2657475"/>
              <a:gd name="csY10" fmla="*/ 0 h 1619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57475" h="1619250">
                <a:moveTo>
                  <a:pt x="0" y="0"/>
                </a:moveTo>
                <a:lnTo>
                  <a:pt x="2657475" y="95250"/>
                </a:lnTo>
                <a:lnTo>
                  <a:pt x="2552700" y="1619250"/>
                </a:lnTo>
                <a:lnTo>
                  <a:pt x="2314575" y="1485900"/>
                </a:lnTo>
                <a:lnTo>
                  <a:pt x="1905000" y="1428750"/>
                </a:lnTo>
                <a:lnTo>
                  <a:pt x="1704975" y="1362075"/>
                </a:lnTo>
                <a:lnTo>
                  <a:pt x="1333500" y="1066800"/>
                </a:lnTo>
                <a:lnTo>
                  <a:pt x="1104900" y="866775"/>
                </a:lnTo>
                <a:lnTo>
                  <a:pt x="1028700" y="647700"/>
                </a:lnTo>
                <a:lnTo>
                  <a:pt x="962025" y="571500"/>
                </a:lnTo>
                <a:lnTo>
                  <a:pt x="0" y="0"/>
                </a:lnTo>
                <a:close/>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D6FBB99-834F-B223-8656-174E50451C49}"/>
              </a:ext>
            </a:extLst>
          </p:cNvPr>
          <p:cNvSpPr/>
          <p:nvPr/>
        </p:nvSpPr>
        <p:spPr>
          <a:xfrm>
            <a:off x="228600" y="4171950"/>
            <a:ext cx="1828800" cy="1828800"/>
          </a:xfrm>
          <a:custGeom>
            <a:avLst/>
            <a:gdLst>
              <a:gd name="csX0" fmla="*/ 0 w 1828800"/>
              <a:gd name="csY0" fmla="*/ 923925 h 1828800"/>
              <a:gd name="csX1" fmla="*/ 657225 w 1828800"/>
              <a:gd name="csY1" fmla="*/ 0 h 1828800"/>
              <a:gd name="csX2" fmla="*/ 1828800 w 1828800"/>
              <a:gd name="csY2" fmla="*/ 85725 h 1828800"/>
              <a:gd name="csX3" fmla="*/ 1647825 w 1828800"/>
              <a:gd name="csY3" fmla="*/ 1828800 h 1828800"/>
              <a:gd name="csX4" fmla="*/ 0 w 1828800"/>
              <a:gd name="csY4" fmla="*/ 923925 h 1828800"/>
            </a:gdLst>
            <a:ahLst/>
            <a:cxnLst>
              <a:cxn ang="0">
                <a:pos x="csX0" y="csY0"/>
              </a:cxn>
              <a:cxn ang="0">
                <a:pos x="csX1" y="csY1"/>
              </a:cxn>
              <a:cxn ang="0">
                <a:pos x="csX2" y="csY2"/>
              </a:cxn>
              <a:cxn ang="0">
                <a:pos x="csX3" y="csY3"/>
              </a:cxn>
              <a:cxn ang="0">
                <a:pos x="csX4" y="csY4"/>
              </a:cxn>
            </a:cxnLst>
            <a:rect l="l" t="t" r="r" b="b"/>
            <a:pathLst>
              <a:path w="1828800" h="1828800">
                <a:moveTo>
                  <a:pt x="0" y="923925"/>
                </a:moveTo>
                <a:lnTo>
                  <a:pt x="657225" y="0"/>
                </a:lnTo>
                <a:lnTo>
                  <a:pt x="1828800" y="85725"/>
                </a:lnTo>
                <a:lnTo>
                  <a:pt x="1647825" y="1828800"/>
                </a:lnTo>
                <a:lnTo>
                  <a:pt x="0" y="923925"/>
                </a:lnTo>
                <a:close/>
              </a:path>
            </a:pathLst>
          </a:cu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893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ADB679-FBB8-4BB2-C4D4-C89F685AE59F}"/>
              </a:ext>
            </a:extLst>
          </p:cNvPr>
          <p:cNvPicPr>
            <a:picLocks noChangeAspect="1"/>
          </p:cNvPicPr>
          <p:nvPr/>
        </p:nvPicPr>
        <p:blipFill>
          <a:blip r:embed="rId3"/>
          <a:stretch>
            <a:fillRect/>
          </a:stretch>
        </p:blipFill>
        <p:spPr>
          <a:xfrm>
            <a:off x="1302167" y="0"/>
            <a:ext cx="9587665" cy="6858000"/>
          </a:xfrm>
          <a:prstGeom prst="rect">
            <a:avLst/>
          </a:prstGeom>
        </p:spPr>
      </p:pic>
    </p:spTree>
    <p:extLst>
      <p:ext uri="{BB962C8B-B14F-4D97-AF65-F5344CB8AC3E}">
        <p14:creationId xmlns:p14="http://schemas.microsoft.com/office/powerpoint/2010/main" val="2527599964"/>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0B422850E24C448BD1E22040D41872" ma:contentTypeVersion="5" ma:contentTypeDescription="Create a new document." ma:contentTypeScope="" ma:versionID="ccb5e130062e15e2eda1459129af89ec">
  <xsd:schema xmlns:xsd="http://www.w3.org/2001/XMLSchema" xmlns:xs="http://www.w3.org/2001/XMLSchema" xmlns:p="http://schemas.microsoft.com/office/2006/metadata/properties" xmlns:ns3="9852ef24-2535-4a5e-86df-49dd5e695214" targetNamespace="http://schemas.microsoft.com/office/2006/metadata/properties" ma:root="true" ma:fieldsID="7a6c0cdf28d61349eff4efb431533ebb" ns3:_="">
    <xsd:import namespace="9852ef24-2535-4a5e-86df-49dd5e69521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52ef24-2535-4a5e-86df-49dd5e69521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EDA63D-DE73-4ED5-BDF0-D3D9FD35E1ED}">
  <ds:schemaRefs>
    <ds:schemaRef ds:uri="http://schemas.microsoft.com/sharepoint/v3/contenttype/forms"/>
  </ds:schemaRefs>
</ds:datastoreItem>
</file>

<file path=customXml/itemProps2.xml><?xml version="1.0" encoding="utf-8"?>
<ds:datastoreItem xmlns:ds="http://schemas.openxmlformats.org/officeDocument/2006/customXml" ds:itemID="{C8AE25C0-66E9-4E74-9814-75E5D2A6CABE}">
  <ds:schemaRefs>
    <ds:schemaRef ds:uri="http://purl.org/dc/terms/"/>
    <ds:schemaRef ds:uri="9852ef24-2535-4a5e-86df-49dd5e695214"/>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68E399A-36BA-43D3-988F-F67394BA4F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52ef24-2535-4a5e-86df-49dd5e695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{3E369007-840F-4CF7-9A83-29A892F42073}tf11158769_win32</Template>
  <TotalTime>13002</TotalTime>
  <Words>1301</Words>
  <Application>Microsoft Office PowerPoint</Application>
  <PresentationFormat>Widescreen</PresentationFormat>
  <Paragraphs>132</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Avenir Next LT Pro</vt:lpstr>
      <vt:lpstr>Avenir Next LT Pro (Body)</vt:lpstr>
      <vt:lpstr>Calibri</vt:lpstr>
      <vt:lpstr>Goudy Old Style</vt:lpstr>
      <vt:lpstr>Segoe UI</vt:lpstr>
      <vt:lpstr>Wingdings</vt:lpstr>
      <vt:lpstr>FrostyVTI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For Fish</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Ehmer</dc:creator>
  <cp:lastModifiedBy>Kory Graafstra</cp:lastModifiedBy>
  <cp:revision>56</cp:revision>
  <dcterms:created xsi:type="dcterms:W3CDTF">2025-04-15T15:29:34Z</dcterms:created>
  <dcterms:modified xsi:type="dcterms:W3CDTF">2026-04-14T20:12:52Z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0x010100F40B422850E24C448BD1E22040D41872</vt:lpwstr>
  </property>
</Properties>
</file>