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8"/>
  </p:notesMasterIdLst>
  <p:sldIdLst>
    <p:sldId id="256" r:id="rId2"/>
    <p:sldId id="260" r:id="rId3"/>
    <p:sldId id="305" r:id="rId4"/>
    <p:sldId id="300" r:id="rId5"/>
    <p:sldId id="302" r:id="rId6"/>
    <p:sldId id="287" r:id="rId7"/>
    <p:sldId id="301" r:id="rId8"/>
    <p:sldId id="290" r:id="rId9"/>
    <p:sldId id="291" r:id="rId10"/>
    <p:sldId id="298" r:id="rId11"/>
    <p:sldId id="299" r:id="rId12"/>
    <p:sldId id="304" r:id="rId13"/>
    <p:sldId id="292" r:id="rId14"/>
    <p:sldId id="303" r:id="rId15"/>
    <p:sldId id="293" r:id="rId16"/>
    <p:sldId id="272"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30" autoAdjust="0"/>
  </p:normalViewPr>
  <p:slideViewPr>
    <p:cSldViewPr>
      <p:cViewPr varScale="1">
        <p:scale>
          <a:sx n="153" d="100"/>
          <a:sy n="153" d="100"/>
        </p:scale>
        <p:origin x="372" y="13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troutunlimited11-my.sharepoint.com/personal/justin_bezold_tu_org/Documents/Rattlesnake%20Creek/Rattlesnake%20Creek%20Discharge_2017-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Rattlesnake Creek Discharge Measurements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95494313210849"/>
          <c:y val="0.17171296296296296"/>
          <c:w val="0.85548950131233603"/>
          <c:h val="0.48445577966120562"/>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8B6B-43CC-B5F7-F9FB587A35E6}"/>
              </c:ext>
            </c:extLst>
          </c:dPt>
          <c:dPt>
            <c:idx val="3"/>
            <c:invertIfNegative val="0"/>
            <c:bubble3D val="0"/>
            <c:spPr>
              <a:solidFill>
                <a:srgbClr val="00B050"/>
              </a:solidFill>
              <a:ln>
                <a:noFill/>
              </a:ln>
              <a:effectLst/>
            </c:spPr>
            <c:extLst>
              <c:ext xmlns:c16="http://schemas.microsoft.com/office/drawing/2014/chart" uri="{C3380CC4-5D6E-409C-BE32-E72D297353CC}">
                <c16:uniqueId val="{00000003-8B6B-43CC-B5F7-F9FB587A35E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(DischargeSummary!$A$2:$A$14,DischargeSummary!$C$2:$C$14)</c:f>
              <c:strCache>
                <c:ptCount val="26"/>
                <c:pt idx="0">
                  <c:v>8/21/2017</c:v>
                </c:pt>
                <c:pt idx="1">
                  <c:v>8/10/2018</c:v>
                </c:pt>
                <c:pt idx="2">
                  <c:v>10/4/2018</c:v>
                </c:pt>
                <c:pt idx="3">
                  <c:v>7/6/2023</c:v>
                </c:pt>
                <c:pt idx="4">
                  <c:v>7/29/2024</c:v>
                </c:pt>
                <c:pt idx="5">
                  <c:v>8/30/2024</c:v>
                </c:pt>
                <c:pt idx="6">
                  <c:v>9/16/2024</c:v>
                </c:pt>
                <c:pt idx="7">
                  <c:v>9/30/2024</c:v>
                </c:pt>
                <c:pt idx="8">
                  <c:v>10/30/2024</c:v>
                </c:pt>
                <c:pt idx="9">
                  <c:v>7/8/2025</c:v>
                </c:pt>
                <c:pt idx="10">
                  <c:v>8/8/2025</c:v>
                </c:pt>
                <c:pt idx="11">
                  <c:v>9/11/2025</c:v>
                </c:pt>
                <c:pt idx="12">
                  <c:v>9/30/2025</c:v>
                </c:pt>
                <c:pt idx="13">
                  <c:v>Downstream of RDA Diversion</c:v>
                </c:pt>
                <c:pt idx="14">
                  <c:v>Upstream of RDA Diversion</c:v>
                </c:pt>
                <c:pt idx="15">
                  <c:v>Upstream of RDA Diversion</c:v>
                </c:pt>
                <c:pt idx="16">
                  <c:v>Downstream of RDA Diversion</c:v>
                </c:pt>
                <c:pt idx="17">
                  <c:v>Upstream of RDA Diversion</c:v>
                </c:pt>
                <c:pt idx="18">
                  <c:v>Upstream of RDA Diversion</c:v>
                </c:pt>
                <c:pt idx="19">
                  <c:v>Upstream of RDA Diversion</c:v>
                </c:pt>
                <c:pt idx="20">
                  <c:v>Upstream of RDA Diversion</c:v>
                </c:pt>
                <c:pt idx="21">
                  <c:v>Upstream of RDA Diversion</c:v>
                </c:pt>
                <c:pt idx="22">
                  <c:v>Upstream of RDA Diversion</c:v>
                </c:pt>
                <c:pt idx="23">
                  <c:v>Upstream of RDA Diversion</c:v>
                </c:pt>
                <c:pt idx="24">
                  <c:v>Upstream of RDA Diversion</c:v>
                </c:pt>
                <c:pt idx="25">
                  <c:v>Upstream of RDA Diversion</c:v>
                </c:pt>
              </c:strCache>
            </c:strRef>
          </c:cat>
          <c:val>
            <c:numRef>
              <c:f>DischargeSummary!$E$2:$E$14</c:f>
              <c:numCache>
                <c:formatCode>General</c:formatCode>
                <c:ptCount val="13"/>
                <c:pt idx="0">
                  <c:v>32.67</c:v>
                </c:pt>
                <c:pt idx="1">
                  <c:v>32.47</c:v>
                </c:pt>
                <c:pt idx="2">
                  <c:v>19.46</c:v>
                </c:pt>
                <c:pt idx="3">
                  <c:v>68.819999999999993</c:v>
                </c:pt>
                <c:pt idx="4">
                  <c:v>48.77</c:v>
                </c:pt>
                <c:pt idx="5">
                  <c:v>28.02</c:v>
                </c:pt>
                <c:pt idx="6">
                  <c:v>24.28</c:v>
                </c:pt>
                <c:pt idx="7">
                  <c:v>21.56</c:v>
                </c:pt>
                <c:pt idx="8">
                  <c:v>26.01</c:v>
                </c:pt>
                <c:pt idx="9">
                  <c:v>67.33</c:v>
                </c:pt>
                <c:pt idx="10">
                  <c:v>30.86</c:v>
                </c:pt>
                <c:pt idx="11">
                  <c:v>21.8</c:v>
                </c:pt>
                <c:pt idx="12">
                  <c:v>18.52</c:v>
                </c:pt>
              </c:numCache>
            </c:numRef>
          </c:val>
          <c:extLst>
            <c:ext xmlns:c16="http://schemas.microsoft.com/office/drawing/2014/chart" uri="{C3380CC4-5D6E-409C-BE32-E72D297353CC}">
              <c16:uniqueId val="{00000004-8B6B-43CC-B5F7-F9FB587A35E6}"/>
            </c:ext>
          </c:extLst>
        </c:ser>
        <c:dLbls>
          <c:showLegendKey val="0"/>
          <c:showVal val="0"/>
          <c:showCatName val="0"/>
          <c:showSerName val="0"/>
          <c:showPercent val="0"/>
          <c:showBubbleSize val="0"/>
        </c:dLbls>
        <c:gapWidth val="219"/>
        <c:overlap val="-27"/>
        <c:axId val="770362367"/>
        <c:axId val="770360927"/>
      </c:barChart>
      <c:catAx>
        <c:axId val="770362367"/>
        <c:scaling>
          <c:orientation val="minMax"/>
        </c:scaling>
        <c:delete val="0"/>
        <c:axPos val="b"/>
        <c:numFmt formatCode="General" sourceLinked="1"/>
        <c:majorTickMark val="none"/>
        <c:minorTickMark val="none"/>
        <c:tickLblPos val="nextTo"/>
        <c:spPr>
          <a:noFill/>
          <a:ln w="9525" cap="flat" cmpd="sng" algn="ctr">
            <a:solidFill>
              <a:srgbClr val="D8D8D8">
                <a:lumMod val="10000"/>
              </a:srgb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360927"/>
        <c:crosses val="autoZero"/>
        <c:auto val="1"/>
        <c:lblAlgn val="ctr"/>
        <c:lblOffset val="100"/>
        <c:noMultiLvlLbl val="0"/>
      </c:catAx>
      <c:valAx>
        <c:axId val="770360927"/>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Discharge (cubic feet per second)</a:t>
                </a:r>
              </a:p>
            </c:rich>
          </c:tx>
          <c:layout>
            <c:manualLayout>
              <c:xMode val="edge"/>
              <c:yMode val="edge"/>
              <c:x val="1.6248906386701664E-2"/>
              <c:y val="5.5972222222222236E-2"/>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rgbClr val="D8D8D8">
                <a:lumMod val="10000"/>
              </a:srgb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3623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0.56716</cdr:x>
      <cdr:y>0.87128</cdr:y>
    </cdr:from>
    <cdr:to>
      <cdr:x>0.93333</cdr:x>
      <cdr:y>0.96434</cdr:y>
    </cdr:to>
    <cdr:sp macro="" textlink="">
      <cdr:nvSpPr>
        <cdr:cNvPr id="2" name="TextBox 1">
          <a:extLst xmlns:a="http://schemas.openxmlformats.org/drawingml/2006/main">
            <a:ext uri="{FF2B5EF4-FFF2-40B4-BE49-F238E27FC236}">
              <a16:creationId xmlns:a16="http://schemas.microsoft.com/office/drawing/2014/main" id="{A7C959AE-8808-129D-610C-343F502861C5}"/>
            </a:ext>
          </a:extLst>
        </cdr:cNvPr>
        <cdr:cNvSpPr txBox="1"/>
      </cdr:nvSpPr>
      <cdr:spPr>
        <a:xfrm xmlns:a="http://schemas.openxmlformats.org/drawingml/2006/main">
          <a:off x="3046839" y="2346937"/>
          <a:ext cx="1967121" cy="250673"/>
        </a:xfrm>
        <a:prstGeom xmlns:a="http://schemas.openxmlformats.org/drawingml/2006/main" prst="rect">
          <a:avLst/>
        </a:prstGeom>
        <a:solidFill xmlns:a="http://schemas.openxmlformats.org/drawingml/2006/main">
          <a:srgbClr val="0070C0"/>
        </a:solidFill>
      </cdr:spPr>
      <cdr:txBody>
        <a:bodyPr xmlns:a="http://schemas.openxmlformats.org/drawingml/2006/main" vertOverflow="clip" wrap="none" rtlCol="0"/>
        <a:lstStyle xmlns:a="http://schemas.openxmlformats.org/drawingml/2006/main"/>
        <a:p xmlns:a="http://schemas.openxmlformats.org/drawingml/2006/main">
          <a:r>
            <a:rPr lang="en-US" sz="1100" b="1" kern="1200">
              <a:solidFill>
                <a:schemeClr val="bg2"/>
              </a:solidFill>
            </a:rPr>
            <a:t>Upstream of RDA Diversion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5F322D-38FE-44B1-B363-EF94CF217A09}" type="datetimeFigureOut">
              <a:rPr lang="en-US" smtClean="0"/>
              <a:t>4/14/2026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4A5973-D9D5-42CF-80C5-72F7A9C6BC53}" type="slidenum">
              <a:rPr lang="en-US" smtClean="0"/>
              <a:t>‹#›</a:t>
            </a:fld>
            <a:endParaRPr lang="en-US"/>
          </a:p>
        </p:txBody>
      </p:sp>
    </p:spTree>
    <p:extLst>
      <p:ext uri="{BB962C8B-B14F-4D97-AF65-F5344CB8AC3E}">
        <p14:creationId xmlns:p14="http://schemas.microsoft.com/office/powerpoint/2010/main" val="37425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4A5973-D9D5-42CF-80C5-72F7A9C6BC53}" type="slidenum">
              <a:rPr lang="en-US" smtClean="0"/>
              <a:t>5</a:t>
            </a:fld>
            <a:endParaRPr lang="en-US"/>
          </a:p>
        </p:txBody>
      </p:sp>
    </p:spTree>
    <p:extLst>
      <p:ext uri="{BB962C8B-B14F-4D97-AF65-F5344CB8AC3E}">
        <p14:creationId xmlns:p14="http://schemas.microsoft.com/office/powerpoint/2010/main" val="291690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4A5973-D9D5-42CF-80C5-72F7A9C6BC53}" type="slidenum">
              <a:rPr lang="en-US" smtClean="0"/>
              <a:t>8</a:t>
            </a:fld>
            <a:endParaRPr lang="en-US"/>
          </a:p>
        </p:txBody>
      </p:sp>
    </p:spTree>
    <p:extLst>
      <p:ext uri="{BB962C8B-B14F-4D97-AF65-F5344CB8AC3E}">
        <p14:creationId xmlns:p14="http://schemas.microsoft.com/office/powerpoint/2010/main" val="2487706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4A5973-D9D5-42CF-80C5-72F7A9C6BC53}" type="slidenum">
              <a:rPr lang="en-US" smtClean="0"/>
              <a:t>10</a:t>
            </a:fld>
            <a:endParaRPr lang="en-US"/>
          </a:p>
        </p:txBody>
      </p:sp>
    </p:spTree>
    <p:extLst>
      <p:ext uri="{BB962C8B-B14F-4D97-AF65-F5344CB8AC3E}">
        <p14:creationId xmlns:p14="http://schemas.microsoft.com/office/powerpoint/2010/main" val="184324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4A5973-D9D5-42CF-80C5-72F7A9C6BC53}" type="slidenum">
              <a:rPr lang="en-US" smtClean="0"/>
              <a:t>11</a:t>
            </a:fld>
            <a:endParaRPr lang="en-US"/>
          </a:p>
        </p:txBody>
      </p:sp>
    </p:spTree>
    <p:extLst>
      <p:ext uri="{BB962C8B-B14F-4D97-AF65-F5344CB8AC3E}">
        <p14:creationId xmlns:p14="http://schemas.microsoft.com/office/powerpoint/2010/main" val="3158871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76C34-B99F-3B64-B3FB-5DB446084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3BD7F-4FFB-F3CD-14A7-C3A5FCAC8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113F1-FE97-76B7-79AB-A677ED0419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FFF2DB-8C6C-CADF-D82A-572EB51775B0}"/>
              </a:ext>
            </a:extLst>
          </p:cNvPr>
          <p:cNvSpPr>
            <a:spLocks noGrp="1"/>
          </p:cNvSpPr>
          <p:nvPr>
            <p:ph type="sldNum" sz="quarter" idx="5"/>
          </p:nvPr>
        </p:nvSpPr>
        <p:spPr/>
        <p:txBody>
          <a:bodyPr/>
          <a:lstStyle/>
          <a:p>
            <a:fld id="{264A5973-D9D5-42CF-80C5-72F7A9C6BC53}" type="slidenum">
              <a:rPr lang="en-US" smtClean="0"/>
              <a:t>12</a:t>
            </a:fld>
            <a:endParaRPr lang="en-US"/>
          </a:p>
        </p:txBody>
      </p:sp>
    </p:spTree>
    <p:extLst>
      <p:ext uri="{BB962C8B-B14F-4D97-AF65-F5344CB8AC3E}">
        <p14:creationId xmlns:p14="http://schemas.microsoft.com/office/powerpoint/2010/main" val="1782231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5.jp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37.jp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2" name="Title 1"/>
          <p:cNvSpPr>
            <a:spLocks noGrp="1"/>
          </p:cNvSpPr>
          <p:nvPr>
            <p:ph type="ctrTitle"/>
          </p:nvPr>
        </p:nvSpPr>
        <p:spPr>
          <a:xfrm>
            <a:off x="685799" y="361950"/>
            <a:ext cx="7772400" cy="821531"/>
          </a:xfrm>
          <a:prstGeom prst="rect">
            <a:avLst/>
          </a:prstGeom>
        </p:spPr>
        <p:txBody>
          <a:bodyPr>
            <a:normAutofit/>
          </a:bodyPr>
          <a:lstStyle>
            <a:lvl1pPr>
              <a:defRPr sz="3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1200150"/>
            <a:ext cx="7772400" cy="419100"/>
          </a:xfrm>
          <a:prstGeom prst="rect">
            <a:avLst/>
          </a:prstGeom>
        </p:spPr>
        <p:txBody>
          <a:bodyPr>
            <a:normAutofit/>
          </a:bodyPr>
          <a:lstStyle>
            <a:lvl1pPr marL="0" indent="0" algn="ctr">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3124200" y="4812506"/>
            <a:ext cx="2895600" cy="273844"/>
          </a:xfrm>
          <a:prstGeom prst="rect">
            <a:avLst/>
          </a:prstGeom>
        </p:spPr>
        <p:txBody>
          <a:bodyPr/>
          <a:lstStyle>
            <a:lvl1pPr>
              <a:defRPr b="1">
                <a:solidFill>
                  <a:schemeClr val="tx1"/>
                </a:solidFill>
              </a:defRPr>
            </a:lvl1pPr>
          </a:lstStyle>
          <a:p>
            <a:r>
              <a:rPr lang="en-US"/>
              <a:t>www.tu.org</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5674" y="1957680"/>
            <a:ext cx="2190275" cy="2595270"/>
          </a:xfrm>
          <a:prstGeom prst="rect">
            <a:avLst/>
          </a:prstGeom>
        </p:spPr>
      </p:pic>
      <p:sp>
        <p:nvSpPr>
          <p:cNvPr id="10" name="Rectangle 9"/>
          <p:cNvSpPr/>
          <p:nvPr/>
        </p:nvSpPr>
        <p:spPr>
          <a:xfrm>
            <a:off x="3581400" y="5086350"/>
            <a:ext cx="2094549" cy="57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85674" y="1957680"/>
            <a:ext cx="2190275" cy="2595270"/>
          </a:xfrm>
          <a:prstGeom prst="rect">
            <a:avLst/>
          </a:prstGeom>
        </p:spPr>
      </p:pic>
      <p:sp>
        <p:nvSpPr>
          <p:cNvPr id="14" name="Rectangle 13"/>
          <p:cNvSpPr/>
          <p:nvPr userDrawn="1"/>
        </p:nvSpPr>
        <p:spPr>
          <a:xfrm>
            <a:off x="3581400" y="5086350"/>
            <a:ext cx="2094549" cy="57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20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05350"/>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8" name="Text Placeholder 10"/>
          <p:cNvSpPr>
            <a:spLocks noGrp="1"/>
          </p:cNvSpPr>
          <p:nvPr>
            <p:ph type="body" sz="quarter" idx="13"/>
          </p:nvPr>
        </p:nvSpPr>
        <p:spPr>
          <a:xfrm>
            <a:off x="272787" y="3714750"/>
            <a:ext cx="8560063" cy="762000"/>
          </a:xfrm>
          <a:prstGeom prst="rect">
            <a:avLst/>
          </a:prstGeom>
        </p:spPr>
        <p:txBody>
          <a:bodyPr>
            <a:normAutofit/>
          </a:bodyPr>
          <a:lstStyle>
            <a:lvl1pPr marL="0" indent="0">
              <a:buNone/>
              <a:defRPr sz="16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123950"/>
            <a:ext cx="9144000" cy="2438400"/>
          </a:xfrm>
          <a:prstGeom prst="rect">
            <a:avLst/>
          </a:prstGeom>
        </p:spPr>
        <p:txBody>
          <a:bodyPr anchor="ctr">
            <a:normAutofit/>
          </a:bodyPr>
          <a:lstStyle>
            <a:lvl1pPr marL="0" indent="0" algn="ctr">
              <a:buNone/>
              <a:defRPr sz="1600" baseline="0"/>
            </a:lvl1pPr>
          </a:lstStyle>
          <a:p>
            <a:r>
              <a:rPr lang="en-US" dirty="0"/>
              <a:t>Click to Insert Image</a:t>
            </a:r>
          </a:p>
        </p:txBody>
      </p:sp>
      <p:sp>
        <p:nvSpPr>
          <p:cNvPr id="2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2960268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3714750"/>
            <a:ext cx="8560063" cy="762000"/>
          </a:xfrm>
          <a:prstGeom prst="rect">
            <a:avLst/>
          </a:prstGeom>
        </p:spPr>
        <p:txBody>
          <a:bodyPr>
            <a:normAutofit/>
          </a:bodyPr>
          <a:lstStyle>
            <a:lvl1pPr marL="0" indent="0">
              <a:buNone/>
              <a:defRPr sz="16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123950"/>
            <a:ext cx="9144000" cy="2438400"/>
          </a:xfrm>
          <a:prstGeom prst="rect">
            <a:avLst/>
          </a:prstGeom>
        </p:spPr>
        <p:txBody>
          <a:bodyPr anchor="ctr">
            <a:normAutofit/>
          </a:bodyPr>
          <a:lstStyle>
            <a:lvl1pPr marL="0" indent="0" algn="ctr">
              <a:buNone/>
              <a:defRPr sz="1600" baseline="0"/>
            </a:lvl1pPr>
          </a:lstStyle>
          <a:p>
            <a:r>
              <a:rPr lang="en-US" dirty="0"/>
              <a:t>Click to Insert Image</a:t>
            </a:r>
          </a:p>
        </p:txBody>
      </p:sp>
      <p:sp>
        <p:nvSpPr>
          <p:cNvPr id="12"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3366652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0"/>
            <a:ext cx="3030067" cy="51435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57" y="352802"/>
            <a:ext cx="1615443" cy="1914148"/>
          </a:xfrm>
          <a:prstGeom prst="rect">
            <a:avLst/>
          </a:prstGeom>
        </p:spPr>
      </p:pic>
      <p:pic>
        <p:nvPicPr>
          <p:cNvPr id="5" name="Picture 4" descr="trout2_powerpoint.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9144000" cy="516255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0"/>
            <a:ext cx="3030067" cy="5162550"/>
          </a:xfrm>
          <a:prstGeom prst="rect">
            <a:avLst/>
          </a:prstGeom>
        </p:spPr>
      </p:pic>
      <p:sp>
        <p:nvSpPr>
          <p:cNvPr id="11" name="Text Placeholder 10"/>
          <p:cNvSpPr>
            <a:spLocks noGrp="1"/>
          </p:cNvSpPr>
          <p:nvPr>
            <p:ph type="body" sz="quarter" idx="10" hasCustomPrompt="1"/>
          </p:nvPr>
        </p:nvSpPr>
        <p:spPr>
          <a:xfrm>
            <a:off x="457200" y="2343150"/>
            <a:ext cx="2590800" cy="457200"/>
          </a:xfrm>
          <a:prstGeom prst="rect">
            <a:avLst/>
          </a:prstGeom>
        </p:spPr>
        <p:txBody>
          <a:bodyPr>
            <a:normAutofit/>
          </a:bodyPr>
          <a:lstStyle>
            <a:lvl1pPr marL="0" indent="0" algn="ctr">
              <a:buNone/>
              <a:defRPr sz="25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457200" y="2800350"/>
            <a:ext cx="2590800" cy="2133600"/>
          </a:xfrm>
          <a:prstGeom prst="rect">
            <a:avLst/>
          </a:prstGeom>
        </p:spPr>
        <p:txBody>
          <a:bodyPr>
            <a:normAutofit/>
          </a:bodyPr>
          <a:lstStyle>
            <a:lvl1pPr marL="0" indent="0" algn="ctr">
              <a:buNone/>
              <a:defRPr sz="1400" baseline="0">
                <a:solidFill>
                  <a:schemeClr val="bg1"/>
                </a:solidFill>
              </a:defRPr>
            </a:lvl1pPr>
          </a:lstStyle>
          <a:p>
            <a:pPr lvl="0"/>
            <a:r>
              <a:rPr lang="en-US" dirty="0"/>
              <a:t>Click to Insert Text</a:t>
            </a:r>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9157" y="352802"/>
            <a:ext cx="1615443" cy="1914148"/>
          </a:xfrm>
          <a:prstGeom prst="rect">
            <a:avLst/>
          </a:prstGeom>
        </p:spPr>
      </p:pic>
    </p:spTree>
    <p:extLst>
      <p:ext uri="{BB962C8B-B14F-4D97-AF65-F5344CB8AC3E}">
        <p14:creationId xmlns:p14="http://schemas.microsoft.com/office/powerpoint/2010/main" val="2171186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48862"/>
            <a:ext cx="9144000" cy="131368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21" y="3902828"/>
            <a:ext cx="1068779" cy="1266402"/>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pic>
        <p:nvPicPr>
          <p:cNvPr id="3" name="Picture 2" descr="trout6_powerpoint.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944"/>
            <a:ext cx="9150997" cy="5160606"/>
          </a:xfrm>
          <a:prstGeom prst="rect">
            <a:avLst/>
          </a:prstGeom>
        </p:spPr>
      </p:pic>
      <p:pic>
        <p:nvPicPr>
          <p:cNvPr id="4" name="Picture 3" descr="trout7_powerpoint.jp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9050"/>
            <a:ext cx="9144000" cy="51435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837915"/>
            <a:ext cx="9144000" cy="1324635"/>
          </a:xfrm>
          <a:prstGeom prst="rect">
            <a:avLst/>
          </a:prstGeom>
        </p:spPr>
      </p:pic>
      <p:sp>
        <p:nvSpPr>
          <p:cNvPr id="12" name="Text Placeholder 10"/>
          <p:cNvSpPr>
            <a:spLocks noGrp="1"/>
          </p:cNvSpPr>
          <p:nvPr>
            <p:ph type="body" sz="quarter" idx="11" hasCustomPrompt="1"/>
          </p:nvPr>
        </p:nvSpPr>
        <p:spPr>
          <a:xfrm>
            <a:off x="1447800" y="4019550"/>
            <a:ext cx="7467600" cy="990600"/>
          </a:xfrm>
          <a:prstGeom prst="rect">
            <a:avLst/>
          </a:prstGeom>
        </p:spPr>
        <p:txBody>
          <a:bodyPr>
            <a:normAutofit/>
          </a:bodyPr>
          <a:lstStyle>
            <a:lvl1pPr marL="0" indent="0" algn="l">
              <a:buNone/>
              <a:defRPr sz="1400" baseline="0">
                <a:solidFill>
                  <a:schemeClr val="bg1"/>
                </a:solidFill>
              </a:defRPr>
            </a:lvl1pPr>
          </a:lstStyle>
          <a:p>
            <a:pPr lvl="0"/>
            <a:r>
              <a:rPr lang="en-US" dirty="0"/>
              <a:t>Click to Insert Text</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21" y="3902828"/>
            <a:ext cx="1068779" cy="1266402"/>
          </a:xfrm>
          <a:prstGeom prst="rect">
            <a:avLst/>
          </a:prstGeom>
        </p:spPr>
      </p:pic>
    </p:spTree>
    <p:extLst>
      <p:ext uri="{BB962C8B-B14F-4D97-AF65-F5344CB8AC3E}">
        <p14:creationId xmlns:p14="http://schemas.microsoft.com/office/powerpoint/2010/main" val="408621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209550"/>
            <a:ext cx="1208314" cy="1431738"/>
          </a:xfrm>
          <a:prstGeom prst="rect">
            <a:avLst/>
          </a:prstGeom>
        </p:spPr>
      </p:pic>
      <p:pic>
        <p:nvPicPr>
          <p:cNvPr id="2" name="Picture 1" descr="_R5A4367_original.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1" y="209550"/>
            <a:ext cx="1208314" cy="1431738"/>
          </a:xfrm>
          <a:prstGeom prst="rect">
            <a:avLst/>
          </a:prstGeom>
        </p:spPr>
      </p:pic>
      <p:sp>
        <p:nvSpPr>
          <p:cNvPr id="12" name="Text Placeholder 10"/>
          <p:cNvSpPr>
            <a:spLocks noGrp="1"/>
          </p:cNvSpPr>
          <p:nvPr>
            <p:ph type="body" sz="quarter" idx="11" hasCustomPrompt="1"/>
          </p:nvPr>
        </p:nvSpPr>
        <p:spPr>
          <a:xfrm>
            <a:off x="1524000" y="285750"/>
            <a:ext cx="3578431" cy="1219200"/>
          </a:xfrm>
          <a:prstGeom prst="rect">
            <a:avLst/>
          </a:prstGeom>
        </p:spPr>
        <p:txBody>
          <a:bodyPr>
            <a:normAutofit/>
          </a:bodyPr>
          <a:lstStyle>
            <a:lvl1pPr marL="0" indent="0" algn="l">
              <a:buNone/>
              <a:defRPr sz="1400"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4155988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
        <p:nvSpPr>
          <p:cNvPr id="11" name="Text Placeholder 10"/>
          <p:cNvSpPr>
            <a:spLocks noGrp="1"/>
          </p:cNvSpPr>
          <p:nvPr>
            <p:ph type="body" sz="quarter" idx="10" hasCustomPrompt="1"/>
          </p:nvPr>
        </p:nvSpPr>
        <p:spPr>
          <a:xfrm>
            <a:off x="1447800" y="1885949"/>
            <a:ext cx="5867400" cy="685800"/>
          </a:xfrm>
          <a:prstGeom prst="rect">
            <a:avLst/>
          </a:prstGeom>
        </p:spPr>
        <p:txBody>
          <a:bodyPr>
            <a:noAutofit/>
          </a:bodyPr>
          <a:lstStyle>
            <a:lvl1pPr marL="0" indent="0" algn="ctr">
              <a:buNone/>
              <a:defRPr sz="30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1447800" y="2571750"/>
            <a:ext cx="5867400" cy="2133600"/>
          </a:xfrm>
          <a:prstGeom prst="rect">
            <a:avLst/>
          </a:prstGeom>
        </p:spPr>
        <p:txBody>
          <a:bodyPr>
            <a:normAutofit/>
          </a:bodyPr>
          <a:lstStyle>
            <a:lvl1pPr marL="0" indent="0" algn="ctr">
              <a:buNone/>
              <a:defRPr sz="1600" baseline="0">
                <a:solidFill>
                  <a:schemeClr val="bg1"/>
                </a:solidFill>
              </a:defRPr>
            </a:lvl1pPr>
          </a:lstStyle>
          <a:p>
            <a:pPr lvl="0"/>
            <a:r>
              <a:rPr lang="en-US" dirty="0"/>
              <a:t>Click to Insert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Tree>
    <p:extLst>
      <p:ext uri="{BB962C8B-B14F-4D97-AF65-F5344CB8AC3E}">
        <p14:creationId xmlns:p14="http://schemas.microsoft.com/office/powerpoint/2010/main" val="96824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1" y="0"/>
            <a:ext cx="9135877" cy="5143499"/>
          </a:xfrm>
          <a:prstGeom prst="rect">
            <a:avLst/>
          </a:prstGeom>
        </p:spPr>
      </p:pic>
      <p:sp>
        <p:nvSpPr>
          <p:cNvPr id="11" name="Text Placeholder 10"/>
          <p:cNvSpPr>
            <a:spLocks noGrp="1"/>
          </p:cNvSpPr>
          <p:nvPr>
            <p:ph type="body" sz="quarter" idx="10" hasCustomPrompt="1"/>
          </p:nvPr>
        </p:nvSpPr>
        <p:spPr>
          <a:xfrm>
            <a:off x="1447800" y="1885949"/>
            <a:ext cx="5867400" cy="685800"/>
          </a:xfrm>
          <a:prstGeom prst="rect">
            <a:avLst/>
          </a:prstGeom>
        </p:spPr>
        <p:txBody>
          <a:bodyPr>
            <a:noAutofit/>
          </a:bodyPr>
          <a:lstStyle>
            <a:lvl1pPr marL="0" indent="0" algn="ctr">
              <a:buNone/>
              <a:defRPr sz="30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1447800" y="2571750"/>
            <a:ext cx="5867400" cy="2133600"/>
          </a:xfrm>
          <a:prstGeom prst="rect">
            <a:avLst/>
          </a:prstGeom>
        </p:spPr>
        <p:txBody>
          <a:bodyPr>
            <a:normAutofit/>
          </a:bodyPr>
          <a:lstStyle>
            <a:lvl1pPr marL="0" indent="0" algn="ctr">
              <a:buNone/>
              <a:defRPr sz="1600" baseline="0">
                <a:solidFill>
                  <a:schemeClr val="bg1"/>
                </a:solidFill>
              </a:defRPr>
            </a:lvl1pPr>
          </a:lstStyle>
          <a:p>
            <a:pPr lvl="0"/>
            <a:r>
              <a:rPr lang="en-US" dirty="0"/>
              <a:t>Click to Insert Text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1" y="0"/>
            <a:ext cx="9135877" cy="5143499"/>
          </a:xfrm>
          <a:prstGeom prst="rect">
            <a:avLst/>
          </a:prstGeom>
        </p:spPr>
      </p:pic>
    </p:spTree>
    <p:extLst>
      <p:ext uri="{BB962C8B-B14F-4D97-AF65-F5344CB8AC3E}">
        <p14:creationId xmlns:p14="http://schemas.microsoft.com/office/powerpoint/2010/main" val="1806695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ank you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4403" y="0"/>
            <a:ext cx="5889597" cy="51435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4" y="0"/>
            <a:ext cx="4860288" cy="5143500"/>
          </a:xfrm>
          <a:prstGeom prst="rect">
            <a:avLst/>
          </a:prstGeom>
        </p:spPr>
      </p:pic>
      <p:sp>
        <p:nvSpPr>
          <p:cNvPr id="9" name="Text Placeholder 12"/>
          <p:cNvSpPr>
            <a:spLocks noGrp="1"/>
          </p:cNvSpPr>
          <p:nvPr>
            <p:ph type="body" sz="quarter" idx="14" hasCustomPrompt="1"/>
          </p:nvPr>
        </p:nvSpPr>
        <p:spPr>
          <a:xfrm>
            <a:off x="457200" y="18859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885951"/>
            <a:ext cx="274321" cy="27432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190751"/>
            <a:ext cx="274321" cy="27432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00" y="2495551"/>
            <a:ext cx="274321" cy="27432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2800351"/>
            <a:ext cx="274321" cy="27432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2" y="1885950"/>
            <a:ext cx="274321" cy="27432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2" y="2190751"/>
            <a:ext cx="274321" cy="274321"/>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6001" y="2526030"/>
            <a:ext cx="274321" cy="274321"/>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86000" y="2830830"/>
            <a:ext cx="274321" cy="274321"/>
          </a:xfrm>
          <a:prstGeom prst="rect">
            <a:avLst/>
          </a:prstGeom>
        </p:spPr>
      </p:pic>
      <p:sp>
        <p:nvSpPr>
          <p:cNvPr id="18" name="Text Placeholder 12"/>
          <p:cNvSpPr>
            <a:spLocks noGrp="1"/>
          </p:cNvSpPr>
          <p:nvPr>
            <p:ph type="body" sz="quarter" idx="17" hasCustomPrompt="1"/>
          </p:nvPr>
        </p:nvSpPr>
        <p:spPr>
          <a:xfrm>
            <a:off x="457200" y="21907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19" name="Text Placeholder 12"/>
          <p:cNvSpPr>
            <a:spLocks noGrp="1"/>
          </p:cNvSpPr>
          <p:nvPr>
            <p:ph type="body" sz="quarter" idx="18" hasCustomPrompt="1"/>
          </p:nvPr>
        </p:nvSpPr>
        <p:spPr>
          <a:xfrm>
            <a:off x="457200" y="24955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0" name="Text Placeholder 12"/>
          <p:cNvSpPr>
            <a:spLocks noGrp="1"/>
          </p:cNvSpPr>
          <p:nvPr>
            <p:ph type="body" sz="quarter" idx="19" hasCustomPrompt="1"/>
          </p:nvPr>
        </p:nvSpPr>
        <p:spPr>
          <a:xfrm>
            <a:off x="457200" y="28003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1" name="Text Placeholder 12"/>
          <p:cNvSpPr>
            <a:spLocks noGrp="1"/>
          </p:cNvSpPr>
          <p:nvPr>
            <p:ph type="body" sz="quarter" idx="20" hasCustomPrompt="1"/>
          </p:nvPr>
        </p:nvSpPr>
        <p:spPr>
          <a:xfrm>
            <a:off x="2621281" y="18859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2" name="Text Placeholder 12"/>
          <p:cNvSpPr>
            <a:spLocks noGrp="1"/>
          </p:cNvSpPr>
          <p:nvPr>
            <p:ph type="body" sz="quarter" idx="21" hasCustomPrompt="1"/>
          </p:nvPr>
        </p:nvSpPr>
        <p:spPr>
          <a:xfrm>
            <a:off x="2621281" y="21907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3" name="Text Placeholder 12"/>
          <p:cNvSpPr>
            <a:spLocks noGrp="1"/>
          </p:cNvSpPr>
          <p:nvPr>
            <p:ph type="body" sz="quarter" idx="22" hasCustomPrompt="1"/>
          </p:nvPr>
        </p:nvSpPr>
        <p:spPr>
          <a:xfrm>
            <a:off x="2621281" y="24955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4" name="Text Placeholder 12"/>
          <p:cNvSpPr>
            <a:spLocks noGrp="1"/>
          </p:cNvSpPr>
          <p:nvPr>
            <p:ph type="body" sz="quarter" idx="23" hasCustomPrompt="1"/>
          </p:nvPr>
        </p:nvSpPr>
        <p:spPr>
          <a:xfrm>
            <a:off x="2621281" y="28003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9106" y="3333376"/>
            <a:ext cx="1286494" cy="1524374"/>
          </a:xfrm>
          <a:prstGeom prst="rect">
            <a:avLst/>
          </a:prstGeom>
        </p:spPr>
      </p:pic>
      <p:sp>
        <p:nvSpPr>
          <p:cNvPr id="26" name="Text Placeholder 10"/>
          <p:cNvSpPr>
            <a:spLocks noGrp="1"/>
          </p:cNvSpPr>
          <p:nvPr>
            <p:ph type="body" sz="quarter" idx="10" hasCustomPrompt="1"/>
          </p:nvPr>
        </p:nvSpPr>
        <p:spPr>
          <a:xfrm>
            <a:off x="76200" y="438150"/>
            <a:ext cx="4264800" cy="609600"/>
          </a:xfrm>
          <a:prstGeom prst="rect">
            <a:avLst/>
          </a:prstGeom>
        </p:spPr>
        <p:txBody>
          <a:bodyPr>
            <a:noAutofit/>
          </a:bodyPr>
          <a:lstStyle>
            <a:lvl1pPr marL="0" indent="0" algn="ctr">
              <a:buNone/>
              <a:defRPr sz="3000">
                <a:solidFill>
                  <a:schemeClr val="bg1"/>
                </a:solidFill>
              </a:defRPr>
            </a:lvl1pPr>
          </a:lstStyle>
          <a:p>
            <a:pPr lvl="0"/>
            <a:r>
              <a:rPr lang="en-US" dirty="0"/>
              <a:t>THANK YOU</a:t>
            </a:r>
          </a:p>
        </p:txBody>
      </p:sp>
      <p:sp>
        <p:nvSpPr>
          <p:cNvPr id="27" name="Text Placeholder 10"/>
          <p:cNvSpPr>
            <a:spLocks noGrp="1"/>
          </p:cNvSpPr>
          <p:nvPr>
            <p:ph type="body" sz="quarter" idx="24" hasCustomPrompt="1"/>
          </p:nvPr>
        </p:nvSpPr>
        <p:spPr>
          <a:xfrm>
            <a:off x="76200" y="971550"/>
            <a:ext cx="4264800" cy="533400"/>
          </a:xfrm>
          <a:prstGeom prst="rect">
            <a:avLst/>
          </a:prstGeom>
        </p:spPr>
        <p:txBody>
          <a:bodyPr>
            <a:noAutofit/>
          </a:bodyPr>
          <a:lstStyle>
            <a:lvl1pPr marL="0" indent="0" algn="ctr">
              <a:buNone/>
              <a:defRPr sz="2000" baseline="0">
                <a:solidFill>
                  <a:schemeClr val="bg1"/>
                </a:solidFill>
              </a:defRPr>
            </a:lvl1pPr>
          </a:lstStyle>
          <a:p>
            <a:pPr lvl="0"/>
            <a:r>
              <a:rPr lang="en-US" dirty="0"/>
              <a:t>FOR YOUR TIME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4403" y="0"/>
            <a:ext cx="5889597" cy="5143500"/>
          </a:xfrm>
          <a:prstGeom prst="rect">
            <a:avLst/>
          </a:prstGeom>
        </p:spPr>
      </p:pic>
      <p:pic>
        <p:nvPicPr>
          <p:cNvPr id="2" name="Picture 1" descr="trout5_powerpoint.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4150" y="0"/>
            <a:ext cx="7699850" cy="514350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064" y="0"/>
            <a:ext cx="4860288" cy="5143500"/>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1885951"/>
            <a:ext cx="274321" cy="274321"/>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400" y="2190751"/>
            <a:ext cx="274321" cy="274321"/>
          </a:xfrm>
          <a:prstGeom prst="rect">
            <a:avLst/>
          </a:prstGeom>
        </p:spPr>
      </p:pic>
      <p:pic>
        <p:nvPicPr>
          <p:cNvPr id="32" name="Picture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4800" y="2495551"/>
            <a:ext cx="274321" cy="274321"/>
          </a:xfrm>
          <a:prstGeom prst="rect">
            <a:avLst/>
          </a:prstGeom>
        </p:spPr>
      </p:pic>
      <p:pic>
        <p:nvPicPr>
          <p:cNvPr id="33" name="Picture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400" y="2800351"/>
            <a:ext cx="274321" cy="274321"/>
          </a:xfrm>
          <a:prstGeom prst="rect">
            <a:avLst/>
          </a:prstGeom>
        </p:spPr>
      </p:pic>
      <p:pic>
        <p:nvPicPr>
          <p:cNvPr id="34" name="Picture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86002" y="1885950"/>
            <a:ext cx="274321" cy="274321"/>
          </a:xfrm>
          <a:prstGeom prst="rect">
            <a:avLst/>
          </a:prstGeom>
        </p:spPr>
      </p:pic>
      <p:pic>
        <p:nvPicPr>
          <p:cNvPr id="35" name="Picture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2" y="2190751"/>
            <a:ext cx="274321" cy="274321"/>
          </a:xfrm>
          <a:prstGeom prst="rect">
            <a:avLst/>
          </a:prstGeom>
        </p:spPr>
      </p:pic>
      <p:pic>
        <p:nvPicPr>
          <p:cNvPr id="36" name="Picture 3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86001" y="2526030"/>
            <a:ext cx="274321" cy="274321"/>
          </a:xfrm>
          <a:prstGeom prst="rect">
            <a:avLst/>
          </a:prstGeom>
        </p:spPr>
      </p:pic>
      <p:pic>
        <p:nvPicPr>
          <p:cNvPr id="37" name="Picture 3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86000" y="2830830"/>
            <a:ext cx="274321" cy="274321"/>
          </a:xfrm>
          <a:prstGeom prst="rect">
            <a:avLst/>
          </a:prstGeom>
        </p:spPr>
      </p:pic>
      <p:pic>
        <p:nvPicPr>
          <p:cNvPr id="38" name="Picture 3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09106" y="3333376"/>
            <a:ext cx="1286494" cy="1524374"/>
          </a:xfrm>
          <a:prstGeom prst="rect">
            <a:avLst/>
          </a:prstGeom>
        </p:spPr>
      </p:pic>
    </p:spTree>
    <p:extLst>
      <p:ext uri="{BB962C8B-B14F-4D97-AF65-F5344CB8AC3E}">
        <p14:creationId xmlns:p14="http://schemas.microsoft.com/office/powerpoint/2010/main" val="240248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am Slide Blue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51717"/>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dirty="0"/>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4" name="Rectangle 3"/>
          <p:cNvSpPr/>
          <p:nvPr userDrawn="1"/>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noChangeAspect="1"/>
          </p:cNvSpPr>
          <p:nvPr>
            <p:ph type="pic" sz="quarter" idx="13"/>
          </p:nvPr>
        </p:nvSpPr>
        <p:spPr>
          <a:xfrm>
            <a:off x="381000" y="1809750"/>
            <a:ext cx="2163763" cy="1905000"/>
          </a:xfrm>
          <a:prstGeom prst="rect">
            <a:avLst/>
          </a:prstGeom>
        </p:spPr>
        <p:txBody>
          <a:bodyPr>
            <a:normAutofit/>
          </a:bodyPr>
          <a:lstStyle>
            <a:lvl1pPr marL="0" indent="0">
              <a:buNone/>
              <a:defRPr sz="1400" baseline="0"/>
            </a:lvl1pPr>
          </a:lstStyle>
          <a:p>
            <a:r>
              <a:rPr lang="en-US"/>
              <a:t>Click icon to add picture</a:t>
            </a:r>
            <a:endParaRPr lang="en-US" dirty="0"/>
          </a:p>
        </p:txBody>
      </p:sp>
      <p:sp>
        <p:nvSpPr>
          <p:cNvPr id="14" name="Text Placeholder 13"/>
          <p:cNvSpPr>
            <a:spLocks noGrp="1"/>
          </p:cNvSpPr>
          <p:nvPr>
            <p:ph type="body" sz="quarter" idx="14" hasCustomPrompt="1"/>
          </p:nvPr>
        </p:nvSpPr>
        <p:spPr>
          <a:xfrm>
            <a:off x="2743200" y="1885950"/>
            <a:ext cx="2667000" cy="304800"/>
          </a:xfrm>
          <a:prstGeom prst="rect">
            <a:avLst/>
          </a:prstGeom>
        </p:spPr>
        <p:txBody>
          <a:bodyPr>
            <a:noAutofit/>
          </a:bodyPr>
          <a:lstStyle>
            <a:lvl1pPr marL="0" indent="0">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2743200" y="2266950"/>
            <a:ext cx="2667000" cy="1295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5788152" y="1885950"/>
            <a:ext cx="3044953" cy="1676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1781022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am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dirty="0"/>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4" name="Rectangle 3"/>
          <p:cNvSpPr/>
          <p:nvPr userDrawn="1"/>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noChangeAspect="1"/>
          </p:cNvSpPr>
          <p:nvPr>
            <p:ph type="pic" sz="quarter" idx="13"/>
          </p:nvPr>
        </p:nvSpPr>
        <p:spPr>
          <a:xfrm>
            <a:off x="381000" y="1809750"/>
            <a:ext cx="2163763" cy="1905000"/>
          </a:xfrm>
          <a:prstGeom prst="rect">
            <a:avLst/>
          </a:prstGeom>
        </p:spPr>
        <p:txBody>
          <a:bodyPr>
            <a:normAutofit/>
          </a:bodyPr>
          <a:lstStyle>
            <a:lvl1pPr marL="0" indent="0">
              <a:buNone/>
              <a:defRPr sz="1400" baseline="0"/>
            </a:lvl1pPr>
          </a:lstStyle>
          <a:p>
            <a:r>
              <a:rPr lang="en-US"/>
              <a:t>Click icon to add picture</a:t>
            </a:r>
            <a:endParaRPr lang="en-US" dirty="0"/>
          </a:p>
        </p:txBody>
      </p:sp>
      <p:sp>
        <p:nvSpPr>
          <p:cNvPr id="14" name="Text Placeholder 13"/>
          <p:cNvSpPr>
            <a:spLocks noGrp="1"/>
          </p:cNvSpPr>
          <p:nvPr>
            <p:ph type="body" sz="quarter" idx="14" hasCustomPrompt="1"/>
          </p:nvPr>
        </p:nvSpPr>
        <p:spPr>
          <a:xfrm>
            <a:off x="2743200" y="1885950"/>
            <a:ext cx="2667000" cy="304800"/>
          </a:xfrm>
          <a:prstGeom prst="rect">
            <a:avLst/>
          </a:prstGeom>
        </p:spPr>
        <p:txBody>
          <a:bodyPr>
            <a:noAutofit/>
          </a:bodyPr>
          <a:lstStyle>
            <a:lvl1pPr marL="0" indent="0">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2743200" y="2266950"/>
            <a:ext cx="2667000" cy="1295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5788152" y="1885950"/>
            <a:ext cx="3044953" cy="1676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429068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lue Wav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76550"/>
            <a:ext cx="9144000" cy="2313432"/>
          </a:xfrm>
          <a:prstGeom prst="rect">
            <a:avLst/>
          </a:prstGeom>
        </p:spPr>
      </p:pic>
      <p:sp>
        <p:nvSpPr>
          <p:cNvPr id="2" name="Title 1"/>
          <p:cNvSpPr>
            <a:spLocks noGrp="1"/>
          </p:cNvSpPr>
          <p:nvPr>
            <p:ph type="ctrTitle"/>
          </p:nvPr>
        </p:nvSpPr>
        <p:spPr>
          <a:xfrm>
            <a:off x="685799" y="3600450"/>
            <a:ext cx="7772400" cy="821531"/>
          </a:xfrm>
          <a:prstGeom prst="rect">
            <a:avLst/>
          </a:prstGeom>
        </p:spPr>
        <p:txBody>
          <a:bodyPr>
            <a:normAutofit/>
          </a:bodyPr>
          <a:lstStyle>
            <a:lvl1pPr>
              <a:defRPr sz="3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438650"/>
            <a:ext cx="7772400" cy="419100"/>
          </a:xfrm>
          <a:prstGeom prst="rect">
            <a:avLst/>
          </a:prstGeom>
        </p:spPr>
        <p:txBody>
          <a:bodyPr>
            <a:normAutofit/>
          </a:bodyPr>
          <a:lstStyle>
            <a:lvl1pPr marL="0" indent="0" algn="ctr">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85750"/>
            <a:ext cx="2194564" cy="2633477"/>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25318"/>
            <a:ext cx="9144000" cy="231343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85750"/>
            <a:ext cx="2194564" cy="2633477"/>
          </a:xfrm>
          <a:prstGeom prst="rect">
            <a:avLst/>
          </a:prstGeom>
        </p:spPr>
      </p:pic>
      <p:pic>
        <p:nvPicPr>
          <p:cNvPr id="5" name="Picture 4" descr="short_wave_powerpoint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051517"/>
            <a:ext cx="9144000" cy="434633"/>
          </a:xfrm>
          <a:prstGeom prst="rect">
            <a:avLst/>
          </a:prstGeom>
        </p:spPr>
      </p:pic>
    </p:spTree>
    <p:extLst>
      <p:ext uri="{BB962C8B-B14F-4D97-AF65-F5344CB8AC3E}">
        <p14:creationId xmlns:p14="http://schemas.microsoft.com/office/powerpoint/2010/main" val="2484745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Slide Blue wav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754"/>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dirty="0"/>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971550"/>
            <a:ext cx="8560063" cy="3505200"/>
          </a:xfrm>
          <a:prstGeom prst="rect">
            <a:avLst/>
          </a:prstGeom>
        </p:spPr>
        <p:txBody>
          <a:bodyPr>
            <a:normAutofit/>
          </a:bodyPr>
          <a:lstStyle>
            <a:lvl1pPr marL="0" indent="0">
              <a:buNone/>
              <a:defRPr sz="1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3693002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dirty="0"/>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971550"/>
            <a:ext cx="8560063" cy="3505200"/>
          </a:xfrm>
          <a:prstGeom prst="rect">
            <a:avLst/>
          </a:prstGeom>
        </p:spPr>
        <p:txBody>
          <a:bodyPr>
            <a:normAutofit/>
          </a:bodyPr>
          <a:lstStyle>
            <a:lvl1pPr marL="0" indent="0">
              <a:buNone/>
              <a:defRPr sz="1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398622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 Slide Blue wav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51717"/>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dirty="0"/>
              <a:t>www.tu.org</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8" name="Text Placeholder 10"/>
          <p:cNvSpPr>
            <a:spLocks noGrp="1"/>
          </p:cNvSpPr>
          <p:nvPr>
            <p:ph type="body" sz="quarter" idx="13"/>
          </p:nvPr>
        </p:nvSpPr>
        <p:spPr>
          <a:xfrm>
            <a:off x="272787" y="3714750"/>
            <a:ext cx="8560063" cy="762000"/>
          </a:xfrm>
          <a:prstGeom prst="rect">
            <a:avLst/>
          </a:prstGeom>
        </p:spPr>
        <p:txBody>
          <a:bodyPr>
            <a:normAutofit/>
          </a:bodyPr>
          <a:lstStyle>
            <a:lvl1pPr marL="0" indent="0">
              <a:buNone/>
              <a:defRPr sz="16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9" name="Picture Placeholder 3"/>
          <p:cNvSpPr>
            <a:spLocks noGrp="1" noChangeAspect="1"/>
          </p:cNvSpPr>
          <p:nvPr>
            <p:ph type="pic" sz="quarter" idx="14" hasCustomPrompt="1"/>
          </p:nvPr>
        </p:nvSpPr>
        <p:spPr>
          <a:xfrm>
            <a:off x="0" y="1123950"/>
            <a:ext cx="9144000" cy="2438400"/>
          </a:xfrm>
          <a:prstGeom prst="rect">
            <a:avLst/>
          </a:prstGeom>
        </p:spPr>
        <p:txBody>
          <a:bodyPr anchor="ctr">
            <a:normAutofit/>
          </a:bodyPr>
          <a:lstStyle>
            <a:lvl1pPr marL="0" indent="0" algn="ctr">
              <a:buNone/>
              <a:defRPr sz="1600" baseline="0"/>
            </a:lvl1pPr>
          </a:lstStyle>
          <a:p>
            <a:r>
              <a:rPr lang="en-US" dirty="0"/>
              <a:t>Click to Insert Image</a:t>
            </a:r>
          </a:p>
        </p:txBody>
      </p:sp>
      <p:sp>
        <p:nvSpPr>
          <p:cNvPr id="2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2960268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Slide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dirty="0"/>
              <a:t>www.tu.org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3714750"/>
            <a:ext cx="8560063" cy="762000"/>
          </a:xfrm>
          <a:prstGeom prst="rect">
            <a:avLst/>
          </a:prstGeom>
        </p:spPr>
        <p:txBody>
          <a:bodyPr>
            <a:normAutofit/>
          </a:bodyPr>
          <a:lstStyle>
            <a:lvl1pPr marL="0" indent="0">
              <a:buNone/>
              <a:defRPr sz="16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4" name="Picture Placeholder 3"/>
          <p:cNvSpPr>
            <a:spLocks noGrp="1" noChangeAspect="1"/>
          </p:cNvSpPr>
          <p:nvPr>
            <p:ph type="pic" sz="quarter" idx="14" hasCustomPrompt="1"/>
          </p:nvPr>
        </p:nvSpPr>
        <p:spPr>
          <a:xfrm>
            <a:off x="0" y="1123950"/>
            <a:ext cx="9144000" cy="2438400"/>
          </a:xfrm>
          <a:prstGeom prst="rect">
            <a:avLst/>
          </a:prstGeom>
        </p:spPr>
        <p:txBody>
          <a:bodyPr anchor="ctr">
            <a:normAutofit/>
          </a:bodyPr>
          <a:lstStyle>
            <a:lvl1pPr marL="0" indent="0" algn="ctr">
              <a:buNone/>
              <a:defRPr sz="1600" baseline="0"/>
            </a:lvl1pPr>
          </a:lstStyle>
          <a:p>
            <a:r>
              <a:rPr lang="en-US" dirty="0"/>
              <a:t>Click to Insert Image</a:t>
            </a:r>
          </a:p>
        </p:txBody>
      </p:sp>
      <p:sp>
        <p:nvSpPr>
          <p:cNvPr id="12"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spTree>
    <p:extLst>
      <p:ext uri="{BB962C8B-B14F-4D97-AF65-F5344CB8AC3E}">
        <p14:creationId xmlns:p14="http://schemas.microsoft.com/office/powerpoint/2010/main" val="3366652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pic>
        <p:nvPicPr>
          <p:cNvPr id="2" name="Picture 1" descr="trout3_powerpoin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050"/>
            <a:ext cx="9144000" cy="516255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09133" y="-19050"/>
            <a:ext cx="3030067" cy="516255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757" y="352802"/>
            <a:ext cx="1615443" cy="1914148"/>
          </a:xfrm>
          <a:prstGeom prst="rect">
            <a:avLst/>
          </a:prstGeom>
        </p:spPr>
      </p:pic>
      <p:sp>
        <p:nvSpPr>
          <p:cNvPr id="11" name="Text Placeholder 10"/>
          <p:cNvSpPr>
            <a:spLocks noGrp="1"/>
          </p:cNvSpPr>
          <p:nvPr>
            <p:ph type="body" sz="quarter" idx="10" hasCustomPrompt="1"/>
          </p:nvPr>
        </p:nvSpPr>
        <p:spPr>
          <a:xfrm>
            <a:off x="6019800" y="2343150"/>
            <a:ext cx="2590800" cy="457200"/>
          </a:xfrm>
          <a:prstGeom prst="rect">
            <a:avLst/>
          </a:prstGeom>
        </p:spPr>
        <p:txBody>
          <a:bodyPr>
            <a:normAutofit/>
          </a:bodyPr>
          <a:lstStyle>
            <a:lvl1pPr marL="0" indent="0" algn="ctr">
              <a:buNone/>
              <a:defRPr sz="25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6019800" y="2800350"/>
            <a:ext cx="2590800" cy="2133600"/>
          </a:xfrm>
          <a:prstGeom prst="rect">
            <a:avLst/>
          </a:prstGeom>
        </p:spPr>
        <p:txBody>
          <a:bodyPr>
            <a:normAutofit/>
          </a:bodyPr>
          <a:lstStyle>
            <a:lvl1pPr marL="0" indent="0" algn="ctr">
              <a:buNone/>
              <a:defRPr sz="1400"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2171186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pic>
        <p:nvPicPr>
          <p:cNvPr id="3" name="Picture 2" descr="trout7_powerpoint.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516255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848862"/>
            <a:ext cx="9144000" cy="1313688"/>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21" y="3902828"/>
            <a:ext cx="1068779" cy="1266402"/>
          </a:xfrm>
          <a:prstGeom prst="rect">
            <a:avLst/>
          </a:prstGeom>
        </p:spPr>
      </p:pic>
      <p:sp>
        <p:nvSpPr>
          <p:cNvPr id="12" name="Text Placeholder 10"/>
          <p:cNvSpPr>
            <a:spLocks noGrp="1"/>
          </p:cNvSpPr>
          <p:nvPr>
            <p:ph type="body" sz="quarter" idx="11" hasCustomPrompt="1"/>
          </p:nvPr>
        </p:nvSpPr>
        <p:spPr>
          <a:xfrm>
            <a:off x="1447800" y="4019550"/>
            <a:ext cx="7467600" cy="990600"/>
          </a:xfrm>
          <a:prstGeom prst="rect">
            <a:avLst/>
          </a:prstGeom>
        </p:spPr>
        <p:txBody>
          <a:bodyPr>
            <a:normAutofit/>
          </a:bodyPr>
          <a:lstStyle>
            <a:lvl1pPr marL="0" indent="0" algn="l">
              <a:buNone/>
              <a:defRPr sz="1400"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408621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79" cy="5143499"/>
          </a:xfrm>
          <a:prstGeom prst="rect">
            <a:avLst/>
          </a:prstGeom>
        </p:spPr>
      </p:pic>
      <p:sp>
        <p:nvSpPr>
          <p:cNvPr id="11" name="Text Placeholder 10"/>
          <p:cNvSpPr>
            <a:spLocks noGrp="1"/>
          </p:cNvSpPr>
          <p:nvPr>
            <p:ph type="body" sz="quarter" idx="10" hasCustomPrompt="1"/>
          </p:nvPr>
        </p:nvSpPr>
        <p:spPr>
          <a:xfrm>
            <a:off x="1447800" y="1885949"/>
            <a:ext cx="5867400" cy="685800"/>
          </a:xfrm>
          <a:prstGeom prst="rect">
            <a:avLst/>
          </a:prstGeom>
        </p:spPr>
        <p:txBody>
          <a:bodyPr>
            <a:noAutofit/>
          </a:bodyPr>
          <a:lstStyle>
            <a:lvl1pPr marL="0" indent="0" algn="ctr">
              <a:buNone/>
              <a:defRPr sz="30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1447800" y="2571750"/>
            <a:ext cx="5867400" cy="2133600"/>
          </a:xfrm>
          <a:prstGeom prst="rect">
            <a:avLst/>
          </a:prstGeom>
        </p:spPr>
        <p:txBody>
          <a:bodyPr>
            <a:normAutofit/>
          </a:bodyPr>
          <a:lstStyle>
            <a:lvl1pPr marL="0" indent="0" algn="ctr">
              <a:buNone/>
              <a:defRPr sz="1600"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968245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1" y="0"/>
            <a:ext cx="9135877" cy="5143499"/>
          </a:xfrm>
          <a:prstGeom prst="rect">
            <a:avLst/>
          </a:prstGeom>
        </p:spPr>
      </p:pic>
      <p:sp>
        <p:nvSpPr>
          <p:cNvPr id="11" name="Text Placeholder 10"/>
          <p:cNvSpPr>
            <a:spLocks noGrp="1"/>
          </p:cNvSpPr>
          <p:nvPr>
            <p:ph type="body" sz="quarter" idx="10" hasCustomPrompt="1"/>
          </p:nvPr>
        </p:nvSpPr>
        <p:spPr>
          <a:xfrm>
            <a:off x="1447800" y="1885949"/>
            <a:ext cx="5867400" cy="685800"/>
          </a:xfrm>
          <a:prstGeom prst="rect">
            <a:avLst/>
          </a:prstGeom>
        </p:spPr>
        <p:txBody>
          <a:bodyPr>
            <a:noAutofit/>
          </a:bodyPr>
          <a:lstStyle>
            <a:lvl1pPr marL="0" indent="0" algn="ctr">
              <a:buNone/>
              <a:defRPr sz="3000">
                <a:solidFill>
                  <a:schemeClr val="bg1"/>
                </a:solidFill>
              </a:defRPr>
            </a:lvl1pPr>
          </a:lstStyle>
          <a:p>
            <a:pPr lvl="0"/>
            <a:r>
              <a:rPr lang="en-US" dirty="0"/>
              <a:t>Section Title</a:t>
            </a:r>
          </a:p>
        </p:txBody>
      </p:sp>
      <p:sp>
        <p:nvSpPr>
          <p:cNvPr id="12" name="Text Placeholder 10"/>
          <p:cNvSpPr>
            <a:spLocks noGrp="1"/>
          </p:cNvSpPr>
          <p:nvPr>
            <p:ph type="body" sz="quarter" idx="11" hasCustomPrompt="1"/>
          </p:nvPr>
        </p:nvSpPr>
        <p:spPr>
          <a:xfrm>
            <a:off x="1447800" y="2571750"/>
            <a:ext cx="5867400" cy="2133600"/>
          </a:xfrm>
          <a:prstGeom prst="rect">
            <a:avLst/>
          </a:prstGeom>
        </p:spPr>
        <p:txBody>
          <a:bodyPr>
            <a:normAutofit/>
          </a:bodyPr>
          <a:lstStyle>
            <a:lvl1pPr marL="0" indent="0" algn="ctr">
              <a:buNone/>
              <a:defRPr sz="1600" baseline="0">
                <a:solidFill>
                  <a:schemeClr val="bg1"/>
                </a:solidFill>
              </a:defRPr>
            </a:lvl1pPr>
          </a:lstStyle>
          <a:p>
            <a:pPr lvl="0"/>
            <a:r>
              <a:rPr lang="en-US" dirty="0"/>
              <a:t>Click to Insert Text</a:t>
            </a:r>
          </a:p>
        </p:txBody>
      </p:sp>
    </p:spTree>
    <p:extLst>
      <p:ext uri="{BB962C8B-B14F-4D97-AF65-F5344CB8AC3E}">
        <p14:creationId xmlns:p14="http://schemas.microsoft.com/office/powerpoint/2010/main" val="1806695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ank you Green Wav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54403" y="0"/>
            <a:ext cx="5889597" cy="5143500"/>
          </a:xfrm>
          <a:prstGeom prst="rect">
            <a:avLst/>
          </a:prstGeom>
        </p:spPr>
      </p:pic>
      <p:pic>
        <p:nvPicPr>
          <p:cNvPr id="2" name="Picture 1" descr="trout5_powerpoin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4150" y="0"/>
            <a:ext cx="7699850" cy="51435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064" y="0"/>
            <a:ext cx="4860288" cy="5143500"/>
          </a:xfrm>
          <a:prstGeom prst="rect">
            <a:avLst/>
          </a:prstGeom>
        </p:spPr>
      </p:pic>
      <p:sp>
        <p:nvSpPr>
          <p:cNvPr id="9" name="Text Placeholder 12"/>
          <p:cNvSpPr>
            <a:spLocks noGrp="1"/>
          </p:cNvSpPr>
          <p:nvPr>
            <p:ph type="body" sz="quarter" idx="14" hasCustomPrompt="1"/>
          </p:nvPr>
        </p:nvSpPr>
        <p:spPr>
          <a:xfrm>
            <a:off x="457200" y="18859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400" y="1885951"/>
            <a:ext cx="274321" cy="274321"/>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2400" y="2190751"/>
            <a:ext cx="274321" cy="274321"/>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4800" y="2495551"/>
            <a:ext cx="274321" cy="274321"/>
          </a:xfrm>
          <a:prstGeom prst="rect">
            <a:avLst/>
          </a:prstGeom>
        </p:spPr>
      </p:pic>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2400" y="2800351"/>
            <a:ext cx="274321" cy="274321"/>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2" y="1885950"/>
            <a:ext cx="274321" cy="274321"/>
          </a:xfrm>
          <a:prstGeom prst="rect">
            <a:avLst/>
          </a:prstGeom>
        </p:spPr>
      </p:pic>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86002" y="2190751"/>
            <a:ext cx="274321" cy="274321"/>
          </a:xfrm>
          <a:prstGeom prst="rect">
            <a:avLst/>
          </a:prstGeom>
        </p:spPr>
      </p:pic>
      <p:pic>
        <p:nvPicPr>
          <p:cNvPr id="16" name="Picture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86001" y="2526030"/>
            <a:ext cx="274321" cy="274321"/>
          </a:xfrm>
          <a:prstGeom prst="rect">
            <a:avLst/>
          </a:prstGeom>
        </p:spPr>
      </p:pic>
      <p:pic>
        <p:nvPicPr>
          <p:cNvPr id="17" name="Picture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86000" y="2830830"/>
            <a:ext cx="274321" cy="274321"/>
          </a:xfrm>
          <a:prstGeom prst="rect">
            <a:avLst/>
          </a:prstGeom>
        </p:spPr>
      </p:pic>
      <p:sp>
        <p:nvSpPr>
          <p:cNvPr id="18" name="Text Placeholder 12"/>
          <p:cNvSpPr>
            <a:spLocks noGrp="1"/>
          </p:cNvSpPr>
          <p:nvPr>
            <p:ph type="body" sz="quarter" idx="17" hasCustomPrompt="1"/>
          </p:nvPr>
        </p:nvSpPr>
        <p:spPr>
          <a:xfrm>
            <a:off x="457200" y="21907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19" name="Text Placeholder 12"/>
          <p:cNvSpPr>
            <a:spLocks noGrp="1"/>
          </p:cNvSpPr>
          <p:nvPr>
            <p:ph type="body" sz="quarter" idx="18" hasCustomPrompt="1"/>
          </p:nvPr>
        </p:nvSpPr>
        <p:spPr>
          <a:xfrm>
            <a:off x="457200" y="24955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0" name="Text Placeholder 12"/>
          <p:cNvSpPr>
            <a:spLocks noGrp="1"/>
          </p:cNvSpPr>
          <p:nvPr>
            <p:ph type="body" sz="quarter" idx="19" hasCustomPrompt="1"/>
          </p:nvPr>
        </p:nvSpPr>
        <p:spPr>
          <a:xfrm>
            <a:off x="457200" y="28003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1" name="Text Placeholder 12"/>
          <p:cNvSpPr>
            <a:spLocks noGrp="1"/>
          </p:cNvSpPr>
          <p:nvPr>
            <p:ph type="body" sz="quarter" idx="20" hasCustomPrompt="1"/>
          </p:nvPr>
        </p:nvSpPr>
        <p:spPr>
          <a:xfrm>
            <a:off x="2621281" y="18859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2" name="Text Placeholder 12"/>
          <p:cNvSpPr>
            <a:spLocks noGrp="1"/>
          </p:cNvSpPr>
          <p:nvPr>
            <p:ph type="body" sz="quarter" idx="21" hasCustomPrompt="1"/>
          </p:nvPr>
        </p:nvSpPr>
        <p:spPr>
          <a:xfrm>
            <a:off x="2621281" y="21907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3" name="Text Placeholder 12"/>
          <p:cNvSpPr>
            <a:spLocks noGrp="1"/>
          </p:cNvSpPr>
          <p:nvPr>
            <p:ph type="body" sz="quarter" idx="22" hasCustomPrompt="1"/>
          </p:nvPr>
        </p:nvSpPr>
        <p:spPr>
          <a:xfrm>
            <a:off x="2621281" y="24955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sp>
        <p:nvSpPr>
          <p:cNvPr id="24" name="Text Placeholder 12"/>
          <p:cNvSpPr>
            <a:spLocks noGrp="1"/>
          </p:cNvSpPr>
          <p:nvPr>
            <p:ph type="body" sz="quarter" idx="23" hasCustomPrompt="1"/>
          </p:nvPr>
        </p:nvSpPr>
        <p:spPr>
          <a:xfrm>
            <a:off x="2621281" y="2800351"/>
            <a:ext cx="1722119" cy="304800"/>
          </a:xfrm>
          <a:prstGeom prst="rect">
            <a:avLst/>
          </a:prstGeom>
        </p:spPr>
        <p:txBody>
          <a:bodyPr>
            <a:normAutofit/>
          </a:bodyPr>
          <a:lstStyle>
            <a:lvl1pPr>
              <a:buNone/>
              <a:defRPr sz="1000">
                <a:solidFill>
                  <a:schemeClr val="bg2"/>
                </a:solidFill>
                <a:latin typeface="+mj-lt"/>
              </a:defRPr>
            </a:lvl1pPr>
          </a:lstStyle>
          <a:p>
            <a:pPr lvl="0"/>
            <a:r>
              <a:rPr lang="en-US" dirty="0"/>
              <a:t>Click to  add text</a:t>
            </a:r>
          </a:p>
        </p:txBody>
      </p:sp>
      <p:pic>
        <p:nvPicPr>
          <p:cNvPr id="25" name="Picture 2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106" y="3333376"/>
            <a:ext cx="1286494" cy="1524374"/>
          </a:xfrm>
          <a:prstGeom prst="rect">
            <a:avLst/>
          </a:prstGeom>
        </p:spPr>
      </p:pic>
      <p:sp>
        <p:nvSpPr>
          <p:cNvPr id="26" name="Text Placeholder 10"/>
          <p:cNvSpPr>
            <a:spLocks noGrp="1"/>
          </p:cNvSpPr>
          <p:nvPr>
            <p:ph type="body" sz="quarter" idx="10" hasCustomPrompt="1"/>
          </p:nvPr>
        </p:nvSpPr>
        <p:spPr>
          <a:xfrm>
            <a:off x="76200" y="438150"/>
            <a:ext cx="4264800" cy="609600"/>
          </a:xfrm>
          <a:prstGeom prst="rect">
            <a:avLst/>
          </a:prstGeom>
        </p:spPr>
        <p:txBody>
          <a:bodyPr>
            <a:noAutofit/>
          </a:bodyPr>
          <a:lstStyle>
            <a:lvl1pPr marL="0" indent="0" algn="ctr">
              <a:buNone/>
              <a:defRPr sz="3000">
                <a:solidFill>
                  <a:schemeClr val="bg1"/>
                </a:solidFill>
              </a:defRPr>
            </a:lvl1pPr>
          </a:lstStyle>
          <a:p>
            <a:pPr lvl="0"/>
            <a:r>
              <a:rPr lang="en-US" dirty="0"/>
              <a:t>THANK YOU</a:t>
            </a:r>
          </a:p>
        </p:txBody>
      </p:sp>
      <p:sp>
        <p:nvSpPr>
          <p:cNvPr id="27" name="Text Placeholder 10"/>
          <p:cNvSpPr>
            <a:spLocks noGrp="1"/>
          </p:cNvSpPr>
          <p:nvPr>
            <p:ph type="body" sz="quarter" idx="24" hasCustomPrompt="1"/>
          </p:nvPr>
        </p:nvSpPr>
        <p:spPr>
          <a:xfrm>
            <a:off x="76200" y="971550"/>
            <a:ext cx="4264800" cy="533400"/>
          </a:xfrm>
          <a:prstGeom prst="rect">
            <a:avLst/>
          </a:prstGeom>
        </p:spPr>
        <p:txBody>
          <a:bodyPr>
            <a:noAutofit/>
          </a:bodyPr>
          <a:lstStyle>
            <a:lvl1pPr marL="0" indent="0" algn="ctr">
              <a:buNone/>
              <a:defRPr sz="2000" baseline="0">
                <a:solidFill>
                  <a:schemeClr val="bg1"/>
                </a:solidFill>
              </a:defRPr>
            </a:lvl1pPr>
          </a:lstStyle>
          <a:p>
            <a:pPr lvl="0"/>
            <a:r>
              <a:rPr lang="en-US" dirty="0"/>
              <a:t>FOR YOUR TIME</a:t>
            </a:r>
          </a:p>
        </p:txBody>
      </p:sp>
    </p:spTree>
    <p:extLst>
      <p:ext uri="{BB962C8B-B14F-4D97-AF65-F5344CB8AC3E}">
        <p14:creationId xmlns:p14="http://schemas.microsoft.com/office/powerpoint/2010/main" val="240248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13126"/>
            <a:ext cx="9144000" cy="2240280"/>
          </a:xfrm>
          <a:prstGeom prst="rect">
            <a:avLst/>
          </a:prstGeom>
        </p:spPr>
      </p:pic>
      <p:sp>
        <p:nvSpPr>
          <p:cNvPr id="2" name="Title 1"/>
          <p:cNvSpPr>
            <a:spLocks noGrp="1"/>
          </p:cNvSpPr>
          <p:nvPr>
            <p:ph type="ctrTitle"/>
          </p:nvPr>
        </p:nvSpPr>
        <p:spPr>
          <a:xfrm>
            <a:off x="685799" y="3600450"/>
            <a:ext cx="7772400" cy="821531"/>
          </a:xfrm>
          <a:prstGeom prst="rect">
            <a:avLst/>
          </a:prstGeom>
        </p:spPr>
        <p:txBody>
          <a:bodyPr>
            <a:normAutofit/>
          </a:bodyPr>
          <a:lstStyle>
            <a:lvl1pPr>
              <a:defRPr sz="3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438650"/>
            <a:ext cx="7772400" cy="419100"/>
          </a:xfrm>
          <a:prstGeom prst="rect">
            <a:avLst/>
          </a:prstGeom>
        </p:spPr>
        <p:txBody>
          <a:bodyPr>
            <a:normAutofit/>
          </a:bodyPr>
          <a:lstStyle>
            <a:lvl1pPr marL="0" indent="0" algn="ctr">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285750"/>
            <a:ext cx="2194564" cy="2633477"/>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3126"/>
            <a:ext cx="9144000" cy="224028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9000" y="285750"/>
            <a:ext cx="2194564" cy="2633477"/>
          </a:xfrm>
          <a:prstGeom prst="rect">
            <a:avLst/>
          </a:prstGeom>
        </p:spPr>
      </p:pic>
    </p:spTree>
    <p:extLst>
      <p:ext uri="{BB962C8B-B14F-4D97-AF65-F5344CB8AC3E}">
        <p14:creationId xmlns:p14="http://schemas.microsoft.com/office/powerpoint/2010/main" val="3009121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 Slide Blue wav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4" name="Picture 3"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51717"/>
            <a:ext cx="9144000" cy="434633"/>
          </a:xfrm>
          <a:prstGeom prst="rect">
            <a:avLst/>
          </a:prstGeom>
        </p:spPr>
      </p:pic>
      <p:sp>
        <p:nvSpPr>
          <p:cNvPr id="2" name="Title 1"/>
          <p:cNvSpPr>
            <a:spLocks noGrp="1"/>
          </p:cNvSpPr>
          <p:nvPr>
            <p:ph type="title"/>
          </p:nvPr>
        </p:nvSpPr>
        <p:spPr>
          <a:xfrm>
            <a:off x="228600" y="2095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272787" y="1200151"/>
            <a:ext cx="8560319" cy="3200399"/>
          </a:xfrm>
          <a:prstGeom prst="rect">
            <a:avLst/>
          </a:prstGeom>
        </p:spPr>
        <p:txBody>
          <a:bodyPr>
            <a:normAutofit/>
          </a:bodyPr>
          <a:lstStyle>
            <a:lvl1pPr marL="342900" indent="-342900">
              <a:buFontTx/>
              <a:buBlip>
                <a:blip r:embed="rId4"/>
              </a:buBlip>
              <a:defRPr sz="2000">
                <a:solidFill>
                  <a:schemeClr val="accent3">
                    <a:lumMod val="50000"/>
                  </a:schemeClr>
                </a:solidFill>
              </a:defRPr>
            </a:lvl1pPr>
            <a:lvl2pPr>
              <a:buClr>
                <a:schemeClr val="tx1"/>
              </a:buClr>
              <a:defRPr sz="2000">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endParaRPr lang="en-US" dirty="0"/>
          </a:p>
        </p:txBody>
      </p:sp>
      <p:sp>
        <p:nvSpPr>
          <p:cNvPr id="6"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584330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272787" y="1200151"/>
            <a:ext cx="8560319" cy="3200399"/>
          </a:xfrm>
          <a:prstGeom prst="rect">
            <a:avLst/>
          </a:prstGeom>
        </p:spPr>
        <p:txBody>
          <a:bodyPr>
            <a:normAutofit/>
          </a:bodyPr>
          <a:lstStyle>
            <a:lvl1pPr marL="342900" indent="-342900">
              <a:buFontTx/>
              <a:buBlip>
                <a:blip r:embed="rId3"/>
              </a:buBlip>
              <a:defRPr sz="2000">
                <a:solidFill>
                  <a:schemeClr val="accent3">
                    <a:lumMod val="50000"/>
                  </a:schemeClr>
                </a:solidFill>
              </a:defRPr>
            </a:lvl1pPr>
            <a:lvl2pPr>
              <a:buClr>
                <a:schemeClr val="tx1"/>
              </a:buClr>
              <a:defRPr sz="2000">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100" b="0">
                <a:solidFill>
                  <a:schemeClr val="bg1"/>
                </a:solidFill>
              </a:defRPr>
            </a:lvl1pPr>
          </a:lstStyle>
          <a:p>
            <a:r>
              <a:rPr lang="en-US"/>
              <a:t>www.tu.org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74297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am Slide Blue wave">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51717"/>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4" name="Rectangle 3"/>
          <p:cNvSpPr/>
          <p:nvPr/>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noChangeAspect="1"/>
          </p:cNvSpPr>
          <p:nvPr>
            <p:ph type="pic" sz="quarter" idx="13"/>
          </p:nvPr>
        </p:nvSpPr>
        <p:spPr>
          <a:xfrm>
            <a:off x="381000" y="1809750"/>
            <a:ext cx="2163763" cy="1905000"/>
          </a:xfrm>
          <a:prstGeom prst="rect">
            <a:avLst/>
          </a:prstGeom>
        </p:spPr>
        <p:txBody>
          <a:bodyPr>
            <a:normAutofit/>
          </a:bodyPr>
          <a:lstStyle>
            <a:lvl1pPr marL="0" indent="0">
              <a:buNone/>
              <a:defRPr sz="1400" baseline="0"/>
            </a:lvl1pPr>
          </a:lstStyle>
          <a:p>
            <a:r>
              <a:rPr lang="en-US"/>
              <a:t>Click icon to add picture</a:t>
            </a:r>
            <a:endParaRPr lang="en-US" dirty="0"/>
          </a:p>
        </p:txBody>
      </p:sp>
      <p:sp>
        <p:nvSpPr>
          <p:cNvPr id="14" name="Text Placeholder 13"/>
          <p:cNvSpPr>
            <a:spLocks noGrp="1"/>
          </p:cNvSpPr>
          <p:nvPr>
            <p:ph type="body" sz="quarter" idx="14" hasCustomPrompt="1"/>
          </p:nvPr>
        </p:nvSpPr>
        <p:spPr>
          <a:xfrm>
            <a:off x="2743200" y="1885950"/>
            <a:ext cx="2667000" cy="304800"/>
          </a:xfrm>
          <a:prstGeom prst="rect">
            <a:avLst/>
          </a:prstGeom>
        </p:spPr>
        <p:txBody>
          <a:bodyPr>
            <a:noAutofit/>
          </a:bodyPr>
          <a:lstStyle>
            <a:lvl1pPr marL="0" indent="0">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2743200" y="2266950"/>
            <a:ext cx="2667000" cy="1295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5788152" y="1885950"/>
            <a:ext cx="3044953" cy="1676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20" name="Pictur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21" name="Rectangle 20"/>
          <p:cNvSpPr/>
          <p:nvPr userDrawn="1"/>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022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4" name="Rectangle 3"/>
          <p:cNvSpPr/>
          <p:nvPr/>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noChangeAspect="1"/>
          </p:cNvSpPr>
          <p:nvPr>
            <p:ph type="pic" sz="quarter" idx="13"/>
          </p:nvPr>
        </p:nvSpPr>
        <p:spPr>
          <a:xfrm>
            <a:off x="381000" y="1809750"/>
            <a:ext cx="2163763" cy="1905000"/>
          </a:xfrm>
          <a:prstGeom prst="rect">
            <a:avLst/>
          </a:prstGeom>
        </p:spPr>
        <p:txBody>
          <a:bodyPr>
            <a:normAutofit/>
          </a:bodyPr>
          <a:lstStyle>
            <a:lvl1pPr marL="0" indent="0">
              <a:buNone/>
              <a:defRPr sz="1400" baseline="0"/>
            </a:lvl1pPr>
          </a:lstStyle>
          <a:p>
            <a:r>
              <a:rPr lang="en-US"/>
              <a:t>Click icon to add picture</a:t>
            </a:r>
            <a:endParaRPr lang="en-US" dirty="0"/>
          </a:p>
        </p:txBody>
      </p:sp>
      <p:sp>
        <p:nvSpPr>
          <p:cNvPr id="14" name="Text Placeholder 13"/>
          <p:cNvSpPr>
            <a:spLocks noGrp="1"/>
          </p:cNvSpPr>
          <p:nvPr>
            <p:ph type="body" sz="quarter" idx="14" hasCustomPrompt="1"/>
          </p:nvPr>
        </p:nvSpPr>
        <p:spPr>
          <a:xfrm>
            <a:off x="2743200" y="1885950"/>
            <a:ext cx="2667000" cy="304800"/>
          </a:xfrm>
          <a:prstGeom prst="rect">
            <a:avLst/>
          </a:prstGeom>
        </p:spPr>
        <p:txBody>
          <a:bodyPr>
            <a:noAutofit/>
          </a:bodyPr>
          <a:lstStyle>
            <a:lvl1pPr marL="0" indent="0">
              <a:buNone/>
              <a:defRPr sz="14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Name</a:t>
            </a:r>
          </a:p>
        </p:txBody>
      </p:sp>
      <p:sp>
        <p:nvSpPr>
          <p:cNvPr id="15" name="Text Placeholder 13"/>
          <p:cNvSpPr>
            <a:spLocks noGrp="1"/>
          </p:cNvSpPr>
          <p:nvPr>
            <p:ph type="body" sz="quarter" idx="15" hasCustomPrompt="1"/>
          </p:nvPr>
        </p:nvSpPr>
        <p:spPr>
          <a:xfrm>
            <a:off x="2743200" y="2266950"/>
            <a:ext cx="2667000" cy="1295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Position</a:t>
            </a:r>
          </a:p>
        </p:txBody>
      </p:sp>
      <p:sp>
        <p:nvSpPr>
          <p:cNvPr id="16" name="Text Placeholder 13"/>
          <p:cNvSpPr>
            <a:spLocks noGrp="1"/>
          </p:cNvSpPr>
          <p:nvPr>
            <p:ph type="body" sz="quarter" idx="16" hasCustomPrompt="1"/>
          </p:nvPr>
        </p:nvSpPr>
        <p:spPr>
          <a:xfrm>
            <a:off x="5788152" y="1885950"/>
            <a:ext cx="3044953" cy="1676400"/>
          </a:xfrm>
          <a:prstGeom prst="rect">
            <a:avLst/>
          </a:prstGeom>
        </p:spPr>
        <p:txBody>
          <a:bodyPr>
            <a:noAutofit/>
          </a:bodyPr>
          <a:lstStyle>
            <a:lvl1pPr marL="0" indent="0">
              <a:buNone/>
              <a:defRPr sz="1400" b="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Insert Description</a:t>
            </a:r>
          </a:p>
        </p:txBody>
      </p:sp>
      <p:sp>
        <p:nvSpPr>
          <p:cNvPr id="17"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21" name="Rectangle 20"/>
          <p:cNvSpPr/>
          <p:nvPr userDrawn="1"/>
        </p:nvSpPr>
        <p:spPr>
          <a:xfrm>
            <a:off x="2590800" y="1809750"/>
            <a:ext cx="65532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545080" y="1809750"/>
            <a:ext cx="4571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681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Slide Blue wav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2094"/>
            <a:ext cx="9144000" cy="600456"/>
          </a:xfrm>
          <a:prstGeom prst="rect">
            <a:avLst/>
          </a:prstGeom>
        </p:spPr>
      </p:pic>
      <p:pic>
        <p:nvPicPr>
          <p:cNvPr id="3" name="Picture 2" descr="short_wave_powerpoin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05350"/>
            <a:ext cx="9144000" cy="434633"/>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971550"/>
            <a:ext cx="8560063" cy="3505200"/>
          </a:xfrm>
          <a:prstGeom prst="rect">
            <a:avLst/>
          </a:prstGeom>
        </p:spPr>
        <p:txBody>
          <a:bodyPr>
            <a:normAutofit/>
          </a:bodyPr>
          <a:lstStyle>
            <a:lvl1pPr marL="0" indent="0">
              <a:buNone/>
              <a:defRPr sz="1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3693002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Slide Green wav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629151"/>
            <a:ext cx="9144000" cy="533399"/>
          </a:xfrm>
          <a:prstGeom prst="rect">
            <a:avLst/>
          </a:prstGeom>
        </p:spPr>
      </p:pic>
      <p:sp>
        <p:nvSpPr>
          <p:cNvPr id="2" name="Title 1"/>
          <p:cNvSpPr>
            <a:spLocks noGrp="1"/>
          </p:cNvSpPr>
          <p:nvPr>
            <p:ph type="title"/>
          </p:nvPr>
        </p:nvSpPr>
        <p:spPr>
          <a:xfrm>
            <a:off x="304800" y="133350"/>
            <a:ext cx="7620000" cy="457200"/>
          </a:xfrm>
          <a:prstGeom prst="rect">
            <a:avLst/>
          </a:prstGeom>
        </p:spPr>
        <p:txBody>
          <a:bodyPr>
            <a:normAutofit/>
          </a:bodyPr>
          <a:lstStyle>
            <a:lvl1pPr algn="l">
              <a:defRPr sz="2500">
                <a:solidFill>
                  <a:schemeClr val="tx1"/>
                </a:solidFill>
              </a:defRPr>
            </a:lvl1pPr>
          </a:lstStyle>
          <a:p>
            <a:r>
              <a:rPr lang="en-US"/>
              <a:t>Click to edit Master title style</a:t>
            </a:r>
            <a:endParaRPr lang="en-US" dirty="0"/>
          </a:p>
        </p:txBody>
      </p:sp>
      <p:sp>
        <p:nvSpPr>
          <p:cNvPr id="5" name="Footer Placeholder 4"/>
          <p:cNvSpPr>
            <a:spLocks noGrp="1"/>
          </p:cNvSpPr>
          <p:nvPr>
            <p:ph type="ftr" sz="quarter" idx="11"/>
          </p:nvPr>
        </p:nvSpPr>
        <p:spPr>
          <a:xfrm>
            <a:off x="457200" y="4857750"/>
            <a:ext cx="2895600" cy="273844"/>
          </a:xfrm>
          <a:prstGeom prst="rect">
            <a:avLst/>
          </a:prstGeom>
        </p:spPr>
        <p:txBody>
          <a:bodyPr/>
          <a:lstStyle>
            <a:lvl1pPr algn="l">
              <a:defRPr sz="1200" b="0">
                <a:solidFill>
                  <a:schemeClr val="bg1"/>
                </a:solidFill>
              </a:defRPr>
            </a:lvl1pPr>
          </a:lstStyle>
          <a:p>
            <a:r>
              <a:rPr lang="en-US"/>
              <a:t>www.tu.org</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
        <p:nvSpPr>
          <p:cNvPr id="11" name="Text Placeholder 10"/>
          <p:cNvSpPr>
            <a:spLocks noGrp="1"/>
          </p:cNvSpPr>
          <p:nvPr>
            <p:ph type="body" sz="quarter" idx="13"/>
          </p:nvPr>
        </p:nvSpPr>
        <p:spPr>
          <a:xfrm>
            <a:off x="272787" y="971550"/>
            <a:ext cx="8560063" cy="3505200"/>
          </a:xfrm>
          <a:prstGeom prst="rect">
            <a:avLst/>
          </a:prstGeom>
        </p:spPr>
        <p:txBody>
          <a:bodyPr>
            <a:normAutofit/>
          </a:bodyPr>
          <a:lstStyle>
            <a:lvl1pPr marL="0" indent="0">
              <a:buNone/>
              <a:defRPr sz="1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p:txBody>
      </p:sp>
      <p:sp>
        <p:nvSpPr>
          <p:cNvPr id="10" name="Slide Number Placeholder 5"/>
          <p:cNvSpPr>
            <a:spLocks noGrp="1"/>
          </p:cNvSpPr>
          <p:nvPr>
            <p:ph type="sldNum" sz="quarter" idx="12"/>
          </p:nvPr>
        </p:nvSpPr>
        <p:spPr>
          <a:xfrm>
            <a:off x="8382000" y="4888706"/>
            <a:ext cx="685800" cy="254794"/>
          </a:xfrm>
          <a:prstGeom prst="rect">
            <a:avLst/>
          </a:prstGeom>
        </p:spPr>
        <p:txBody>
          <a:bodyPr/>
          <a:lstStyle>
            <a:lvl1pPr algn="r">
              <a:defRPr sz="1100">
                <a:solidFill>
                  <a:schemeClr val="bg1"/>
                </a:solidFill>
              </a:defRPr>
            </a:lvl1pPr>
          </a:lstStyle>
          <a:p>
            <a:fld id="{97CF7042-B465-4730-800E-86D0EFD08949}" type="slidenum">
              <a:rPr lang="en-US" smtClean="0"/>
              <a:pPr/>
              <a:t>‹#›</a:t>
            </a:fld>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2787" y="715518"/>
            <a:ext cx="8598425" cy="103632"/>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7200" y="-19050"/>
            <a:ext cx="755906" cy="765050"/>
          </a:xfrm>
          <a:prstGeom prst="rect">
            <a:avLst/>
          </a:prstGeom>
        </p:spPr>
      </p:pic>
    </p:spTree>
    <p:extLst>
      <p:ext uri="{BB962C8B-B14F-4D97-AF65-F5344CB8AC3E}">
        <p14:creationId xmlns:p14="http://schemas.microsoft.com/office/powerpoint/2010/main" val="3986221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761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2" r:id="rId17"/>
    <p:sldLayoutId id="2147483663" r:id="rId18"/>
    <p:sldLayoutId id="2147483664" r:id="rId19"/>
    <p:sldLayoutId id="2147483668" r:id="rId20"/>
    <p:sldLayoutId id="2147483667" r:id="rId21"/>
    <p:sldLayoutId id="2147483665" r:id="rId22"/>
    <p:sldLayoutId id="2147483666" r:id="rId23"/>
    <p:sldLayoutId id="2147483651" r:id="rId24"/>
    <p:sldLayoutId id="2147483669" r:id="rId25"/>
    <p:sldLayoutId id="2147483671" r:id="rId26"/>
    <p:sldLayoutId id="2147483672" r:id="rId27"/>
    <p:sldLayoutId id="2147483673" r:id="rId28"/>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90550"/>
            <a:ext cx="9144000" cy="1066800"/>
          </a:xfrm>
          <a:solidFill>
            <a:schemeClr val="accent6">
              <a:lumMod val="20000"/>
              <a:lumOff val="80000"/>
              <a:alpha val="23000"/>
            </a:schemeClr>
          </a:solidFill>
        </p:spPr>
        <p:txBody>
          <a:bodyPr>
            <a:normAutofit/>
          </a:bodyPr>
          <a:lstStyle/>
          <a:p>
            <a:r>
              <a:rPr lang="en-US" dirty="0">
                <a:solidFill>
                  <a:schemeClr val="accent1">
                    <a:lumMod val="60000"/>
                    <a:lumOff val="40000"/>
                  </a:schemeClr>
                </a:solidFill>
              </a:rPr>
              <a:t>Rattlesnake Cr Streamflow Phase 2A--Design/Build</a:t>
            </a:r>
            <a:br>
              <a:rPr lang="en-US" dirty="0">
                <a:solidFill>
                  <a:schemeClr val="accent1">
                    <a:lumMod val="60000"/>
                    <a:lumOff val="40000"/>
                  </a:schemeClr>
                </a:solidFill>
              </a:rPr>
            </a:br>
            <a:r>
              <a:rPr lang="en-US" dirty="0">
                <a:solidFill>
                  <a:schemeClr val="accent1">
                    <a:lumMod val="60000"/>
                    <a:lumOff val="40000"/>
                  </a:schemeClr>
                </a:solidFill>
              </a:rPr>
              <a:t> </a:t>
            </a:r>
            <a:r>
              <a:rPr lang="en-US" sz="1600" dirty="0">
                <a:solidFill>
                  <a:schemeClr val="accent1">
                    <a:lumMod val="60000"/>
                    <a:lumOff val="40000"/>
                  </a:schemeClr>
                </a:solidFill>
              </a:rPr>
              <a:t>Project No. 26-1494 Design</a:t>
            </a:r>
            <a:endParaRPr lang="en-US" dirty="0">
              <a:solidFill>
                <a:schemeClr val="accent1">
                  <a:lumMod val="60000"/>
                  <a:lumOff val="40000"/>
                </a:schemeClr>
              </a:solidFill>
            </a:endParaRPr>
          </a:p>
        </p:txBody>
      </p:sp>
      <p:sp>
        <p:nvSpPr>
          <p:cNvPr id="3" name="Subtitle 2"/>
          <p:cNvSpPr>
            <a:spLocks noGrp="1"/>
          </p:cNvSpPr>
          <p:nvPr>
            <p:ph type="subTitle" idx="1"/>
          </p:nvPr>
        </p:nvSpPr>
        <p:spPr>
          <a:xfrm>
            <a:off x="-28303" y="3638550"/>
            <a:ext cx="3581400" cy="419100"/>
          </a:xfrm>
        </p:spPr>
        <p:txBody>
          <a:bodyPr>
            <a:normAutofit/>
          </a:bodyPr>
          <a:lstStyle/>
          <a:p>
            <a:r>
              <a:rPr lang="en-US" dirty="0"/>
              <a:t>Justin Bezold, Project Manager</a:t>
            </a:r>
          </a:p>
        </p:txBody>
      </p:sp>
      <p:sp>
        <p:nvSpPr>
          <p:cNvPr id="4" name="Footer Placeholder 3"/>
          <p:cNvSpPr>
            <a:spLocks noGrp="1"/>
          </p:cNvSpPr>
          <p:nvPr>
            <p:ph type="ftr" sz="quarter" idx="11"/>
          </p:nvPr>
        </p:nvSpPr>
        <p:spPr>
          <a:xfrm>
            <a:off x="3124200" y="4736306"/>
            <a:ext cx="2895600" cy="273844"/>
          </a:xfrm>
        </p:spPr>
        <p:txBody>
          <a:bodyPr/>
          <a:lstStyle/>
          <a:p>
            <a:pPr algn="ctr"/>
            <a:r>
              <a:rPr lang="en-US" dirty="0" err="1"/>
              <a:t>www.tu.org</a:t>
            </a:r>
            <a:endParaRPr lang="en-US" dirty="0"/>
          </a:p>
        </p:txBody>
      </p:sp>
      <p:sp>
        <p:nvSpPr>
          <p:cNvPr id="5" name="Subtitle 2">
            <a:extLst>
              <a:ext uri="{FF2B5EF4-FFF2-40B4-BE49-F238E27FC236}">
                <a16:creationId xmlns:a16="http://schemas.microsoft.com/office/drawing/2014/main" id="{86520BF6-40CC-42B2-BDED-EEC0D5C008EB}"/>
              </a:ext>
            </a:extLst>
          </p:cNvPr>
          <p:cNvSpPr txBox="1">
            <a:spLocks/>
          </p:cNvSpPr>
          <p:nvPr/>
        </p:nvSpPr>
        <p:spPr>
          <a:xfrm>
            <a:off x="5181600" y="3638550"/>
            <a:ext cx="3581400" cy="838200"/>
          </a:xfrm>
          <a:prstGeom prst="rect">
            <a:avLst/>
          </a:prstGeom>
        </p:spPr>
        <p:txBody>
          <a:bodyPr>
            <a:normAutofit/>
          </a:bodyPr>
          <a:lstStyle>
            <a:lvl1pPr marL="0" indent="0" algn="ctr" defTabSz="914400" rtl="0" eaLnBrk="1" latinLnBrk="0" hangingPunct="1">
              <a:spcBef>
                <a:spcPct val="20000"/>
              </a:spcBef>
              <a:buFont typeface="Arial" pitchFamily="34" charset="0"/>
              <a:buNone/>
              <a:defRPr sz="15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t>April 13, 2026</a:t>
            </a:r>
          </a:p>
        </p:txBody>
      </p:sp>
    </p:spTree>
    <p:extLst>
      <p:ext uri="{BB962C8B-B14F-4D97-AF65-F5344CB8AC3E}">
        <p14:creationId xmlns:p14="http://schemas.microsoft.com/office/powerpoint/2010/main" val="259993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28CB-2A4D-4FA8-8564-90B8EDBDF06F}"/>
              </a:ext>
            </a:extLst>
          </p:cNvPr>
          <p:cNvSpPr>
            <a:spLocks noGrp="1"/>
          </p:cNvSpPr>
          <p:nvPr>
            <p:ph type="title"/>
          </p:nvPr>
        </p:nvSpPr>
        <p:spPr/>
        <p:txBody>
          <a:bodyPr>
            <a:noAutofit/>
          </a:bodyPr>
          <a:lstStyle/>
          <a:p>
            <a:r>
              <a:rPr lang="en-US" sz="2800" dirty="0"/>
              <a:t>Existing Conditions ~22 </a:t>
            </a:r>
            <a:r>
              <a:rPr lang="en-US" sz="2800" dirty="0" err="1"/>
              <a:t>cfs</a:t>
            </a:r>
            <a:r>
              <a:rPr lang="en-US" sz="2800" dirty="0"/>
              <a:t> (September 2025)</a:t>
            </a:r>
          </a:p>
        </p:txBody>
      </p:sp>
      <p:sp>
        <p:nvSpPr>
          <p:cNvPr id="4" name="Footer Placeholder 3">
            <a:extLst>
              <a:ext uri="{FF2B5EF4-FFF2-40B4-BE49-F238E27FC236}">
                <a16:creationId xmlns:a16="http://schemas.microsoft.com/office/drawing/2014/main" id="{3224BB3D-B350-454C-8EA2-7D9E5FF48B73}"/>
              </a:ext>
            </a:extLst>
          </p:cNvPr>
          <p:cNvSpPr>
            <a:spLocks noGrp="1"/>
          </p:cNvSpPr>
          <p:nvPr>
            <p:ph type="ftr" sz="quarter" idx="11"/>
          </p:nvPr>
        </p:nvSpPr>
        <p:spPr/>
        <p:txBody>
          <a:bodyPr/>
          <a:lstStyle/>
          <a:p>
            <a:r>
              <a:rPr lang="en-US"/>
              <a:t>www.tu.org</a:t>
            </a:r>
            <a:endParaRPr lang="en-US" dirty="0"/>
          </a:p>
        </p:txBody>
      </p:sp>
      <p:sp>
        <p:nvSpPr>
          <p:cNvPr id="5" name="Slide Number Placeholder 4">
            <a:extLst>
              <a:ext uri="{FF2B5EF4-FFF2-40B4-BE49-F238E27FC236}">
                <a16:creationId xmlns:a16="http://schemas.microsoft.com/office/drawing/2014/main" id="{EB631B60-E873-4224-BFCF-681355F97EAD}"/>
              </a:ext>
            </a:extLst>
          </p:cNvPr>
          <p:cNvSpPr>
            <a:spLocks noGrp="1"/>
          </p:cNvSpPr>
          <p:nvPr>
            <p:ph type="sldNum" sz="quarter" idx="12"/>
          </p:nvPr>
        </p:nvSpPr>
        <p:spPr/>
        <p:txBody>
          <a:bodyPr/>
          <a:lstStyle/>
          <a:p>
            <a:fld id="{97CF7042-B465-4730-800E-86D0EFD08949}" type="slidenum">
              <a:rPr lang="en-US" smtClean="0"/>
              <a:pPr/>
              <a:t>10</a:t>
            </a:fld>
            <a:endParaRPr lang="en-US" dirty="0"/>
          </a:p>
        </p:txBody>
      </p:sp>
      <p:pic>
        <p:nvPicPr>
          <p:cNvPr id="7" name="Picture 6">
            <a:extLst>
              <a:ext uri="{FF2B5EF4-FFF2-40B4-BE49-F238E27FC236}">
                <a16:creationId xmlns:a16="http://schemas.microsoft.com/office/drawing/2014/main" id="{FB949DD6-F770-4B02-9801-60B1C1A46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19150"/>
            <a:ext cx="4511040" cy="3383280"/>
          </a:xfrm>
          <a:prstGeom prst="rect">
            <a:avLst/>
          </a:prstGeom>
          <a:ln>
            <a:solidFill>
              <a:schemeClr val="accent4">
                <a:lumMod val="10000"/>
              </a:schemeClr>
            </a:solidFill>
          </a:ln>
        </p:spPr>
      </p:pic>
      <p:pic>
        <p:nvPicPr>
          <p:cNvPr id="9" name="Picture 8">
            <a:extLst>
              <a:ext uri="{FF2B5EF4-FFF2-40B4-BE49-F238E27FC236}">
                <a16:creationId xmlns:a16="http://schemas.microsoft.com/office/drawing/2014/main" id="{6AC98167-34DF-BD16-33C5-5A92CE3DA8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2959" y="1781456"/>
            <a:ext cx="4511040" cy="3383280"/>
          </a:xfrm>
          <a:prstGeom prst="rect">
            <a:avLst/>
          </a:prstGeom>
          <a:ln>
            <a:solidFill>
              <a:schemeClr val="accent4">
                <a:lumMod val="10000"/>
              </a:schemeClr>
            </a:solidFill>
          </a:ln>
        </p:spPr>
      </p:pic>
    </p:spTree>
    <p:extLst>
      <p:ext uri="{BB962C8B-B14F-4D97-AF65-F5344CB8AC3E}">
        <p14:creationId xmlns:p14="http://schemas.microsoft.com/office/powerpoint/2010/main" val="536522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28CB-2A4D-4FA8-8564-90B8EDBDF06F}"/>
              </a:ext>
            </a:extLst>
          </p:cNvPr>
          <p:cNvSpPr>
            <a:spLocks noGrp="1"/>
          </p:cNvSpPr>
          <p:nvPr>
            <p:ph type="title"/>
          </p:nvPr>
        </p:nvSpPr>
        <p:spPr/>
        <p:txBody>
          <a:bodyPr>
            <a:noAutofit/>
          </a:bodyPr>
          <a:lstStyle/>
          <a:p>
            <a:r>
              <a:rPr lang="en-US" sz="2800" dirty="0"/>
              <a:t>Headgate + Diversion Channel (2018 and 2026)</a:t>
            </a:r>
          </a:p>
        </p:txBody>
      </p:sp>
      <p:sp>
        <p:nvSpPr>
          <p:cNvPr id="4" name="Footer Placeholder 3">
            <a:extLst>
              <a:ext uri="{FF2B5EF4-FFF2-40B4-BE49-F238E27FC236}">
                <a16:creationId xmlns:a16="http://schemas.microsoft.com/office/drawing/2014/main" id="{3224BB3D-B350-454C-8EA2-7D9E5FF48B73}"/>
              </a:ext>
            </a:extLst>
          </p:cNvPr>
          <p:cNvSpPr>
            <a:spLocks noGrp="1"/>
          </p:cNvSpPr>
          <p:nvPr>
            <p:ph type="ftr" sz="quarter" idx="11"/>
          </p:nvPr>
        </p:nvSpPr>
        <p:spPr/>
        <p:txBody>
          <a:bodyPr/>
          <a:lstStyle/>
          <a:p>
            <a:r>
              <a:rPr lang="en-US"/>
              <a:t>www.tu.org</a:t>
            </a:r>
            <a:endParaRPr lang="en-US" dirty="0"/>
          </a:p>
        </p:txBody>
      </p:sp>
      <p:sp>
        <p:nvSpPr>
          <p:cNvPr id="5" name="Slide Number Placeholder 4">
            <a:extLst>
              <a:ext uri="{FF2B5EF4-FFF2-40B4-BE49-F238E27FC236}">
                <a16:creationId xmlns:a16="http://schemas.microsoft.com/office/drawing/2014/main" id="{EB631B60-E873-4224-BFCF-681355F97EAD}"/>
              </a:ext>
            </a:extLst>
          </p:cNvPr>
          <p:cNvSpPr>
            <a:spLocks noGrp="1"/>
          </p:cNvSpPr>
          <p:nvPr>
            <p:ph type="sldNum" sz="quarter" idx="12"/>
          </p:nvPr>
        </p:nvSpPr>
        <p:spPr/>
        <p:txBody>
          <a:bodyPr/>
          <a:lstStyle/>
          <a:p>
            <a:fld id="{97CF7042-B465-4730-800E-86D0EFD08949}" type="slidenum">
              <a:rPr lang="en-US" smtClean="0"/>
              <a:pPr/>
              <a:t>11</a:t>
            </a:fld>
            <a:endParaRPr lang="en-US" dirty="0"/>
          </a:p>
        </p:txBody>
      </p:sp>
      <p:pic>
        <p:nvPicPr>
          <p:cNvPr id="12" name="Content Placeholder 11" descr="A river running through a forest&#10;&#10;Description automatically generated">
            <a:extLst>
              <a:ext uri="{FF2B5EF4-FFF2-40B4-BE49-F238E27FC236}">
                <a16:creationId xmlns:a16="http://schemas.microsoft.com/office/drawing/2014/main" id="{8E2494BE-A84D-6CDD-F725-272300DF385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0462"/>
          <a:stretch/>
        </p:blipFill>
        <p:spPr>
          <a:xfrm>
            <a:off x="76200" y="819150"/>
            <a:ext cx="4427473" cy="3581400"/>
          </a:xfrm>
          <a:prstGeom prst="rect">
            <a:avLst/>
          </a:prstGeom>
          <a:ln>
            <a:solidFill>
              <a:schemeClr val="accent4">
                <a:lumMod val="10000"/>
              </a:schemeClr>
            </a:solidFill>
          </a:ln>
        </p:spPr>
      </p:pic>
      <p:pic>
        <p:nvPicPr>
          <p:cNvPr id="11" name="Picture 10">
            <a:extLst>
              <a:ext uri="{FF2B5EF4-FFF2-40B4-BE49-F238E27FC236}">
                <a16:creationId xmlns:a16="http://schemas.microsoft.com/office/drawing/2014/main" id="{227F36B9-4C19-DBC1-19B5-BF2E02EA6C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768" y="819150"/>
            <a:ext cx="4785032" cy="3581400"/>
          </a:xfrm>
          <a:prstGeom prst="rect">
            <a:avLst/>
          </a:prstGeom>
          <a:ln>
            <a:solidFill>
              <a:schemeClr val="accent4">
                <a:lumMod val="10000"/>
              </a:schemeClr>
            </a:solidFill>
          </a:ln>
        </p:spPr>
      </p:pic>
    </p:spTree>
    <p:extLst>
      <p:ext uri="{BB962C8B-B14F-4D97-AF65-F5344CB8AC3E}">
        <p14:creationId xmlns:p14="http://schemas.microsoft.com/office/powerpoint/2010/main" val="334633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F51CB-E84D-BD6D-0CCC-A6428037F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1C963-CF8F-AFB7-3550-89BBBE318442}"/>
              </a:ext>
            </a:extLst>
          </p:cNvPr>
          <p:cNvSpPr>
            <a:spLocks noGrp="1"/>
          </p:cNvSpPr>
          <p:nvPr>
            <p:ph type="title"/>
          </p:nvPr>
        </p:nvSpPr>
        <p:spPr/>
        <p:txBody>
          <a:bodyPr>
            <a:noAutofit/>
          </a:bodyPr>
          <a:lstStyle/>
          <a:p>
            <a:r>
              <a:rPr lang="en-US" sz="2800" dirty="0"/>
              <a:t>Measured Flows</a:t>
            </a:r>
          </a:p>
        </p:txBody>
      </p:sp>
      <p:sp>
        <p:nvSpPr>
          <p:cNvPr id="4" name="Footer Placeholder 3">
            <a:extLst>
              <a:ext uri="{FF2B5EF4-FFF2-40B4-BE49-F238E27FC236}">
                <a16:creationId xmlns:a16="http://schemas.microsoft.com/office/drawing/2014/main" id="{2B00AFE1-A910-FFAC-A79F-774594CCE3F5}"/>
              </a:ext>
            </a:extLst>
          </p:cNvPr>
          <p:cNvSpPr>
            <a:spLocks noGrp="1"/>
          </p:cNvSpPr>
          <p:nvPr>
            <p:ph type="ftr" sz="quarter" idx="11"/>
          </p:nvPr>
        </p:nvSpPr>
        <p:spPr/>
        <p:txBody>
          <a:bodyPr/>
          <a:lstStyle/>
          <a:p>
            <a:r>
              <a:rPr lang="en-US"/>
              <a:t>www.tu.org</a:t>
            </a:r>
            <a:endParaRPr lang="en-US" dirty="0"/>
          </a:p>
        </p:txBody>
      </p:sp>
      <p:sp>
        <p:nvSpPr>
          <p:cNvPr id="5" name="Slide Number Placeholder 4">
            <a:extLst>
              <a:ext uri="{FF2B5EF4-FFF2-40B4-BE49-F238E27FC236}">
                <a16:creationId xmlns:a16="http://schemas.microsoft.com/office/drawing/2014/main" id="{7CE006DA-7AA9-0ECB-583A-B4A0936C8703}"/>
              </a:ext>
            </a:extLst>
          </p:cNvPr>
          <p:cNvSpPr>
            <a:spLocks noGrp="1"/>
          </p:cNvSpPr>
          <p:nvPr>
            <p:ph type="sldNum" sz="quarter" idx="12"/>
          </p:nvPr>
        </p:nvSpPr>
        <p:spPr/>
        <p:txBody>
          <a:bodyPr/>
          <a:lstStyle/>
          <a:p>
            <a:fld id="{97CF7042-B465-4730-800E-86D0EFD08949}" type="slidenum">
              <a:rPr lang="en-US" smtClean="0"/>
              <a:pPr/>
              <a:t>12</a:t>
            </a:fld>
            <a:endParaRPr lang="en-US" dirty="0"/>
          </a:p>
        </p:txBody>
      </p:sp>
      <p:graphicFrame>
        <p:nvGraphicFramePr>
          <p:cNvPr id="10" name="Chart 9">
            <a:extLst>
              <a:ext uri="{FF2B5EF4-FFF2-40B4-BE49-F238E27FC236}">
                <a16:creationId xmlns:a16="http://schemas.microsoft.com/office/drawing/2014/main" id="{374BF36E-7E2B-8ADE-C8A5-3055582DDDB2}"/>
              </a:ext>
            </a:extLst>
          </p:cNvPr>
          <p:cNvGraphicFramePr>
            <a:graphicFrameLocks/>
          </p:cNvGraphicFramePr>
          <p:nvPr>
            <p:extLst>
              <p:ext uri="{D42A27DB-BD31-4B8C-83A1-F6EECF244321}">
                <p14:modId xmlns:p14="http://schemas.microsoft.com/office/powerpoint/2010/main" val="993880411"/>
              </p:ext>
            </p:extLst>
          </p:nvPr>
        </p:nvGraphicFramePr>
        <p:xfrm>
          <a:off x="1447800" y="895350"/>
          <a:ext cx="6137910"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28F594BE-E018-FFE4-5BC8-7141E1F456D0}"/>
              </a:ext>
            </a:extLst>
          </p:cNvPr>
          <p:cNvSpPr txBox="1"/>
          <p:nvPr/>
        </p:nvSpPr>
        <p:spPr>
          <a:xfrm>
            <a:off x="2514600" y="4248150"/>
            <a:ext cx="2231725" cy="352425"/>
          </a:xfrm>
          <a:prstGeom prst="rect">
            <a:avLst/>
          </a:prstGeom>
          <a:solidFill>
            <a:srgbClr val="00B050"/>
          </a:solidFill>
          <a:ln>
            <a:noFill/>
          </a:ln>
          <a:effectLst/>
        </p:spPr>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7E6E6"/>
                </a:solidFill>
                <a:effectLst/>
                <a:uLnTx/>
                <a:uFillTx/>
                <a:latin typeface="Calibri" panose="020F0502020204030204"/>
                <a:ea typeface="+mn-ea"/>
                <a:cs typeface="+mn-cs"/>
              </a:rPr>
              <a:t>Downstream of RDA Diversion</a:t>
            </a:r>
          </a:p>
        </p:txBody>
      </p:sp>
    </p:spTree>
    <p:extLst>
      <p:ext uri="{BB962C8B-B14F-4D97-AF65-F5344CB8AC3E}">
        <p14:creationId xmlns:p14="http://schemas.microsoft.com/office/powerpoint/2010/main" val="3971550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Specific Recovery Actions Addressed</a:t>
            </a:r>
          </a:p>
        </p:txBody>
      </p:sp>
      <p:sp>
        <p:nvSpPr>
          <p:cNvPr id="3" name="Content Placeholder 2"/>
          <p:cNvSpPr>
            <a:spLocks noGrp="1"/>
          </p:cNvSpPr>
          <p:nvPr>
            <p:ph idx="1"/>
          </p:nvPr>
        </p:nvSpPr>
        <p:spPr>
          <a:xfrm>
            <a:off x="272787" y="742950"/>
            <a:ext cx="8560319" cy="4038600"/>
          </a:xfrm>
        </p:spPr>
        <p:txBody>
          <a:bodyPr>
            <a:normAutofit fontScale="92500" lnSpcReduction="10000"/>
          </a:bodyPr>
          <a:lstStyle/>
          <a:p>
            <a:pPr algn="l">
              <a:lnSpc>
                <a:spcPct val="134000"/>
              </a:lnSpc>
            </a:pPr>
            <a:r>
              <a:rPr lang="en-US" sz="1200" b="1" i="0" u="none" strike="noStrike" baseline="0" dirty="0">
                <a:solidFill>
                  <a:srgbClr val="0A365D"/>
                </a:solidFill>
                <a:latin typeface="ArialMT"/>
              </a:rPr>
              <a:t>YSRP Action #17: Increase instream flows in lower Rattlesnake Creek. </a:t>
            </a:r>
          </a:p>
          <a:p>
            <a:pPr lvl="1">
              <a:lnSpc>
                <a:spcPct val="134000"/>
              </a:lnSpc>
            </a:pPr>
            <a:r>
              <a:rPr lang="en-US" sz="1200" b="1" dirty="0">
                <a:solidFill>
                  <a:srgbClr val="0A365D"/>
                </a:solidFill>
                <a:latin typeface="ArialMT"/>
              </a:rPr>
              <a:t>Focal area</a:t>
            </a:r>
            <a:r>
              <a:rPr lang="en-US" sz="1200" dirty="0">
                <a:solidFill>
                  <a:srgbClr val="0A365D"/>
                </a:solidFill>
                <a:latin typeface="ArialMT"/>
              </a:rPr>
              <a:t>:</a:t>
            </a:r>
            <a:r>
              <a:rPr lang="en-US" sz="1200" b="1" dirty="0">
                <a:solidFill>
                  <a:srgbClr val="0A365D"/>
                </a:solidFill>
                <a:latin typeface="ArialMT"/>
              </a:rPr>
              <a:t> </a:t>
            </a:r>
            <a:r>
              <a:rPr lang="en-US" sz="1200" dirty="0">
                <a:solidFill>
                  <a:srgbClr val="0A365D"/>
                </a:solidFill>
                <a:latin typeface="ArialMT"/>
              </a:rPr>
              <a:t>lower Rattlesnake Creek</a:t>
            </a:r>
          </a:p>
          <a:p>
            <a:pPr lvl="1">
              <a:lnSpc>
                <a:spcPct val="134000"/>
              </a:lnSpc>
            </a:pPr>
            <a:r>
              <a:rPr lang="en-US" sz="1200" b="0" i="0" u="none" strike="noStrike" baseline="0" dirty="0">
                <a:solidFill>
                  <a:srgbClr val="0A365D"/>
                </a:solidFill>
                <a:latin typeface="ArialMT"/>
              </a:rPr>
              <a:t>“irrigation diversions from Rattlesnake Creek can dewater the lower creek. . . [and] improving irrigation and conveyance efficiencies, </a:t>
            </a:r>
            <a:r>
              <a:rPr lang="en-US" sz="1200" b="1" i="1" u="none" strike="noStrike" baseline="0" dirty="0">
                <a:solidFill>
                  <a:srgbClr val="0A365D"/>
                </a:solidFill>
                <a:latin typeface="ArialMT"/>
              </a:rPr>
              <a:t>switching water users to shallow groundwater wells</a:t>
            </a:r>
            <a:r>
              <a:rPr lang="en-US" sz="1200" b="0" i="0" u="none" strike="noStrike" baseline="0" dirty="0">
                <a:solidFill>
                  <a:srgbClr val="0A365D"/>
                </a:solidFill>
                <a:latin typeface="ArialMT"/>
              </a:rPr>
              <a:t>, leasing water rights and ensuring diversions are limited to legal rights can all be used to reduce diversions.” (p. 170)</a:t>
            </a:r>
          </a:p>
          <a:p>
            <a:pPr algn="l">
              <a:lnSpc>
                <a:spcPct val="134000"/>
              </a:lnSpc>
            </a:pPr>
            <a:endParaRPr lang="en-US" sz="1200" b="0" i="0" u="none" strike="noStrike" baseline="0" dirty="0">
              <a:solidFill>
                <a:srgbClr val="0A365D"/>
              </a:solidFill>
              <a:latin typeface="ArialMT"/>
            </a:endParaRPr>
          </a:p>
          <a:p>
            <a:pPr algn="l">
              <a:lnSpc>
                <a:spcPct val="134000"/>
              </a:lnSpc>
            </a:pPr>
            <a:r>
              <a:rPr lang="en-US" sz="1200" b="1" i="0" u="none" strike="noStrike" baseline="0" dirty="0">
                <a:solidFill>
                  <a:srgbClr val="0A365D"/>
                </a:solidFill>
                <a:latin typeface="ArialMT"/>
              </a:rPr>
              <a:t>YSRP Action #18: Improve sediment transport at Rattlesnake Creek/Naches confluence. </a:t>
            </a:r>
          </a:p>
          <a:p>
            <a:pPr lvl="1">
              <a:lnSpc>
                <a:spcPct val="134000"/>
              </a:lnSpc>
            </a:pPr>
            <a:r>
              <a:rPr lang="en-US" sz="1200" b="1" dirty="0">
                <a:solidFill>
                  <a:srgbClr val="0A365D"/>
                </a:solidFill>
                <a:latin typeface="ArialMT"/>
              </a:rPr>
              <a:t>F</a:t>
            </a:r>
            <a:r>
              <a:rPr lang="en-US" sz="1200" b="1" i="0" u="none" strike="noStrike" baseline="0" dirty="0">
                <a:solidFill>
                  <a:srgbClr val="0A365D"/>
                </a:solidFill>
                <a:latin typeface="ArialMT"/>
              </a:rPr>
              <a:t>ocal area</a:t>
            </a:r>
            <a:r>
              <a:rPr lang="en-US" sz="1200" i="0" u="none" strike="noStrike" baseline="0" dirty="0">
                <a:solidFill>
                  <a:srgbClr val="0A365D"/>
                </a:solidFill>
                <a:latin typeface="ArialMT"/>
              </a:rPr>
              <a:t>:</a:t>
            </a:r>
            <a:r>
              <a:rPr lang="en-US" sz="1200" b="1" i="0" u="none" strike="noStrike" baseline="0" dirty="0">
                <a:solidFill>
                  <a:srgbClr val="0A365D"/>
                </a:solidFill>
                <a:latin typeface="ArialMT"/>
              </a:rPr>
              <a:t> </a:t>
            </a:r>
            <a:r>
              <a:rPr lang="en-US" sz="1200" b="0" i="0" u="none" strike="noStrike" baseline="0" dirty="0">
                <a:solidFill>
                  <a:srgbClr val="0A365D"/>
                </a:solidFill>
                <a:latin typeface="ArialMT"/>
              </a:rPr>
              <a:t>confluence of Rattlesnake Creek and Naches River. </a:t>
            </a:r>
          </a:p>
          <a:p>
            <a:pPr lvl="1">
              <a:lnSpc>
                <a:spcPct val="134000"/>
              </a:lnSpc>
            </a:pPr>
            <a:r>
              <a:rPr lang="en-US" sz="1200" b="0" i="0" u="none" strike="noStrike" baseline="0" dirty="0">
                <a:solidFill>
                  <a:srgbClr val="0A365D"/>
                </a:solidFill>
                <a:latin typeface="ArialMT"/>
              </a:rPr>
              <a:t>“the unstable alluvial fan at the mouth of Rattlesnake Creek creates a passage barrier in low-flow years. The configuration of the irrigation diversion, the Nile Road bridge, and levees. . . combine to reduce sediment transport. . . . [R]</a:t>
            </a:r>
            <a:r>
              <a:rPr lang="en-US" sz="1200" b="0" i="0" u="none" strike="noStrike" baseline="0" dirty="0" err="1">
                <a:solidFill>
                  <a:srgbClr val="0A365D"/>
                </a:solidFill>
                <a:latin typeface="ArialMT"/>
              </a:rPr>
              <a:t>eduction</a:t>
            </a:r>
            <a:r>
              <a:rPr lang="en-US" sz="1200" b="0" i="0" u="none" strike="noStrike" baseline="0" dirty="0">
                <a:solidFill>
                  <a:srgbClr val="0A365D"/>
                </a:solidFill>
                <a:latin typeface="ArialMT"/>
              </a:rPr>
              <a:t> in the impact of the diversion upstream of the bridge and improvements to floodplain connectivity would improve sediment transport out of the Rattlesnake, improving habitat quality in both systems.” (p. 170)</a:t>
            </a:r>
          </a:p>
          <a:p>
            <a:pPr algn="l">
              <a:lnSpc>
                <a:spcPct val="134000"/>
              </a:lnSpc>
            </a:pPr>
            <a:endParaRPr lang="en-US" sz="1200" b="0" i="0" u="none" strike="noStrike" baseline="0" dirty="0">
              <a:solidFill>
                <a:srgbClr val="0A365D"/>
              </a:solidFill>
              <a:latin typeface="ArialMT"/>
            </a:endParaRPr>
          </a:p>
          <a:p>
            <a:pPr algn="l">
              <a:lnSpc>
                <a:spcPct val="134000"/>
              </a:lnSpc>
            </a:pPr>
            <a:r>
              <a:rPr lang="en-US" sz="1200" b="1" i="0" u="none" strike="noStrike" baseline="0" dirty="0">
                <a:solidFill>
                  <a:srgbClr val="0A365D"/>
                </a:solidFill>
                <a:latin typeface="ArialMT"/>
              </a:rPr>
              <a:t>BTAP Rattlesnake Action #1: Address Impacts of Diversions on Bull Trout. </a:t>
            </a:r>
            <a:endParaRPr lang="en-US" sz="1200" b="1" dirty="0">
              <a:solidFill>
                <a:srgbClr val="0A365D"/>
              </a:solidFill>
              <a:latin typeface="ArialMT"/>
            </a:endParaRPr>
          </a:p>
          <a:p>
            <a:pPr lvl="1">
              <a:lnSpc>
                <a:spcPct val="134000"/>
              </a:lnSpc>
            </a:pPr>
            <a:r>
              <a:rPr lang="en-US" sz="1200" b="0" i="0" u="none" strike="noStrike" baseline="0" dirty="0">
                <a:solidFill>
                  <a:srgbClr val="0A365D"/>
                </a:solidFill>
                <a:latin typeface="ArialMT"/>
              </a:rPr>
              <a:t>Action addresses entrainment of Bull trout from the shared point of diversion</a:t>
            </a:r>
          </a:p>
          <a:p>
            <a:pPr lvl="1">
              <a:lnSpc>
                <a:spcPct val="134000"/>
              </a:lnSpc>
            </a:pPr>
            <a:r>
              <a:rPr lang="en-US" sz="1200" b="0" i="0" u="none" strike="noStrike" baseline="0" dirty="0">
                <a:solidFill>
                  <a:srgbClr val="0A365D"/>
                </a:solidFill>
                <a:latin typeface="ArialMT"/>
              </a:rPr>
              <a:t>“this is one of the few populations where there are irrigation diversions within the known spawning and rearing reach. Entrainment of juveniles and sub-adults could negatively impact the population.” (p. 186)</a:t>
            </a:r>
            <a:endParaRPr lang="en-US" sz="1200" dirty="0">
              <a:solidFill>
                <a:srgbClr val="26262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a:t>www.tu.org</a:t>
            </a:r>
          </a:p>
        </p:txBody>
      </p:sp>
      <p:sp>
        <p:nvSpPr>
          <p:cNvPr id="5" name="Slide Number Placeholder 4"/>
          <p:cNvSpPr>
            <a:spLocks noGrp="1"/>
          </p:cNvSpPr>
          <p:nvPr>
            <p:ph type="sldNum" sz="quarter" idx="12"/>
          </p:nvPr>
        </p:nvSpPr>
        <p:spPr/>
        <p:txBody>
          <a:bodyPr/>
          <a:lstStyle/>
          <a:p>
            <a:fld id="{97CF7042-B465-4730-800E-86D0EFD08949}" type="slidenum">
              <a:rPr lang="en-US" smtClean="0"/>
              <a:pPr/>
              <a:t>13</a:t>
            </a:fld>
            <a:endParaRPr lang="en-US" dirty="0"/>
          </a:p>
        </p:txBody>
      </p:sp>
    </p:spTree>
    <p:extLst>
      <p:ext uri="{BB962C8B-B14F-4D97-AF65-F5344CB8AC3E}">
        <p14:creationId xmlns:p14="http://schemas.microsoft.com/office/powerpoint/2010/main" val="3008665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2B99CA-25D6-A8A7-B706-61863F49B4B6}"/>
              </a:ext>
            </a:extLst>
          </p:cNvPr>
          <p:cNvPicPr>
            <a:picLocks noChangeAspect="1"/>
          </p:cNvPicPr>
          <p:nvPr/>
        </p:nvPicPr>
        <p:blipFill>
          <a:blip r:embed="rId2" cstate="print">
            <a:extLst>
              <a:ext uri="{28A0092B-C50C-407E-A947-70E740481C1C}">
                <a14:useLocalDpi xmlns:a14="http://schemas.microsoft.com/office/drawing/2010/main" val="0"/>
              </a:ext>
            </a:extLst>
          </a:blip>
          <a:srcRect l="233" r="-233" b="25834"/>
          <a:stretch>
            <a:fillRect/>
          </a:stretch>
        </p:blipFill>
        <p:spPr>
          <a:xfrm>
            <a:off x="-32211" y="-2496"/>
            <a:ext cx="9208421" cy="5134090"/>
          </a:xfrm>
          <a:prstGeom prst="rect">
            <a:avLst/>
          </a:prstGeom>
        </p:spPr>
      </p:pic>
      <p:sp>
        <p:nvSpPr>
          <p:cNvPr id="2" name="Title 1"/>
          <p:cNvSpPr>
            <a:spLocks noGrp="1"/>
          </p:cNvSpPr>
          <p:nvPr>
            <p:ph type="title"/>
          </p:nvPr>
        </p:nvSpPr>
        <p:spPr>
          <a:solidFill>
            <a:schemeClr val="accent4">
              <a:alpha val="50000"/>
            </a:schemeClr>
          </a:solidFill>
        </p:spPr>
        <p:txBody>
          <a:bodyPr>
            <a:noAutofit/>
          </a:bodyPr>
          <a:lstStyle/>
          <a:p>
            <a:r>
              <a:rPr lang="en-US" sz="2800" dirty="0"/>
              <a:t>Constraints / Concerns</a:t>
            </a:r>
          </a:p>
        </p:txBody>
      </p:sp>
      <p:sp>
        <p:nvSpPr>
          <p:cNvPr id="3" name="Content Placeholder 2"/>
          <p:cNvSpPr>
            <a:spLocks noGrp="1"/>
          </p:cNvSpPr>
          <p:nvPr>
            <p:ph idx="1"/>
          </p:nvPr>
        </p:nvSpPr>
        <p:spPr>
          <a:xfrm>
            <a:off x="304800" y="714490"/>
            <a:ext cx="7620000" cy="1552460"/>
          </a:xfrm>
          <a:solidFill>
            <a:schemeClr val="accent4">
              <a:alpha val="50000"/>
            </a:schemeClr>
          </a:solidFill>
        </p:spPr>
        <p:txBody>
          <a:bodyPr>
            <a:noAutofit/>
          </a:bodyPr>
          <a:lstStyle/>
          <a:p>
            <a:pPr algn="l">
              <a:lnSpc>
                <a:spcPct val="114000"/>
              </a:lnSpc>
            </a:pPr>
            <a:r>
              <a:rPr lang="en-US" sz="1800" dirty="0">
                <a:solidFill>
                  <a:srgbClr val="0A365D"/>
                </a:solidFill>
                <a:latin typeface="ArialMT"/>
              </a:rPr>
              <a:t>Landowner willingness to follow-through with water right changes</a:t>
            </a:r>
          </a:p>
          <a:p>
            <a:pPr algn="l">
              <a:lnSpc>
                <a:spcPct val="114000"/>
              </a:lnSpc>
            </a:pPr>
            <a:r>
              <a:rPr lang="en-US" sz="1800" dirty="0">
                <a:solidFill>
                  <a:srgbClr val="0A365D"/>
                </a:solidFill>
                <a:latin typeface="ArialMT"/>
              </a:rPr>
              <a:t>Physical availability of water for wells (limited concern; potential)</a:t>
            </a:r>
          </a:p>
          <a:p>
            <a:pPr>
              <a:lnSpc>
                <a:spcPct val="114000"/>
              </a:lnSpc>
            </a:pPr>
            <a:r>
              <a:rPr lang="en-US" sz="1800" dirty="0">
                <a:solidFill>
                  <a:srgbClr val="0A365D"/>
                </a:solidFill>
                <a:latin typeface="ArialMT"/>
              </a:rPr>
              <a:t>Funding availability to complete the implementation</a:t>
            </a:r>
          </a:p>
          <a:p>
            <a:pPr>
              <a:lnSpc>
                <a:spcPct val="114000"/>
              </a:lnSpc>
            </a:pPr>
            <a:r>
              <a:rPr lang="en-US" sz="1800" dirty="0">
                <a:solidFill>
                  <a:srgbClr val="0A365D"/>
                </a:solidFill>
                <a:latin typeface="ArialMT"/>
              </a:rPr>
              <a:t>Potential challenges to water right changes</a:t>
            </a:r>
          </a:p>
          <a:p>
            <a:pPr>
              <a:lnSpc>
                <a:spcPct val="114000"/>
              </a:lnSpc>
            </a:pPr>
            <a:r>
              <a:rPr lang="en-US" sz="1800" dirty="0">
                <a:solidFill>
                  <a:srgbClr val="0A365D"/>
                </a:solidFill>
                <a:latin typeface="ArialMT"/>
              </a:rPr>
              <a:t>DROUGHT</a:t>
            </a:r>
          </a:p>
        </p:txBody>
      </p:sp>
      <p:sp>
        <p:nvSpPr>
          <p:cNvPr id="4" name="Footer Placeholder 3"/>
          <p:cNvSpPr>
            <a:spLocks noGrp="1"/>
          </p:cNvSpPr>
          <p:nvPr>
            <p:ph type="ftr" sz="quarter" idx="11"/>
          </p:nvPr>
        </p:nvSpPr>
        <p:spPr/>
        <p:txBody>
          <a:bodyPr/>
          <a:lstStyle/>
          <a:p>
            <a:r>
              <a:rPr lang="en-US" dirty="0"/>
              <a:t>www.tu.org</a:t>
            </a:r>
          </a:p>
        </p:txBody>
      </p:sp>
      <p:sp>
        <p:nvSpPr>
          <p:cNvPr id="5" name="Slide Number Placeholder 4"/>
          <p:cNvSpPr>
            <a:spLocks noGrp="1"/>
          </p:cNvSpPr>
          <p:nvPr>
            <p:ph type="sldNum" sz="quarter" idx="12"/>
          </p:nvPr>
        </p:nvSpPr>
        <p:spPr/>
        <p:txBody>
          <a:bodyPr/>
          <a:lstStyle/>
          <a:p>
            <a:fld id="{97CF7042-B465-4730-800E-86D0EFD08949}" type="slidenum">
              <a:rPr lang="en-US" smtClean="0"/>
              <a:pPr/>
              <a:t>14</a:t>
            </a:fld>
            <a:endParaRPr lang="en-US" dirty="0"/>
          </a:p>
        </p:txBody>
      </p:sp>
    </p:spTree>
    <p:extLst>
      <p:ext uri="{BB962C8B-B14F-4D97-AF65-F5344CB8AC3E}">
        <p14:creationId xmlns:p14="http://schemas.microsoft.com/office/powerpoint/2010/main" val="3995593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Budget and Timeline</a:t>
            </a:r>
          </a:p>
        </p:txBody>
      </p:sp>
      <p:sp>
        <p:nvSpPr>
          <p:cNvPr id="3" name="Content Placeholder 2"/>
          <p:cNvSpPr>
            <a:spLocks noGrp="1"/>
          </p:cNvSpPr>
          <p:nvPr>
            <p:ph idx="1"/>
          </p:nvPr>
        </p:nvSpPr>
        <p:spPr>
          <a:xfrm>
            <a:off x="228600" y="877000"/>
            <a:ext cx="8560319" cy="4038600"/>
          </a:xfrm>
        </p:spPr>
        <p:txBody>
          <a:bodyPr>
            <a:normAutofit/>
          </a:bodyPr>
          <a:lstStyle/>
          <a:p>
            <a:pPr>
              <a:lnSpc>
                <a:spcPct val="110000"/>
              </a:lnSpc>
              <a:spcBef>
                <a:spcPts val="600"/>
              </a:spcBef>
            </a:pPr>
            <a:r>
              <a:rPr lang="en-US" dirty="0">
                <a:solidFill>
                  <a:srgbClr val="0A365D"/>
                </a:solidFill>
                <a:latin typeface="ArialMT"/>
              </a:rPr>
              <a:t>Total Cost: $349,888 </a:t>
            </a:r>
          </a:p>
          <a:p>
            <a:pPr>
              <a:lnSpc>
                <a:spcPct val="110000"/>
              </a:lnSpc>
              <a:spcBef>
                <a:spcPts val="600"/>
              </a:spcBef>
            </a:pPr>
            <a:endParaRPr lang="en-US" sz="1800" dirty="0"/>
          </a:p>
          <a:p>
            <a:pPr>
              <a:lnSpc>
                <a:spcPct val="110000"/>
              </a:lnSpc>
              <a:spcBef>
                <a:spcPts val="600"/>
              </a:spcBef>
            </a:pPr>
            <a:r>
              <a:rPr lang="en-US" dirty="0">
                <a:solidFill>
                  <a:srgbClr val="0A365D"/>
                </a:solidFill>
                <a:latin typeface="ArialMT"/>
              </a:rPr>
              <a:t>Key dates</a:t>
            </a:r>
          </a:p>
          <a:p>
            <a:pPr lvl="1"/>
            <a:r>
              <a:rPr lang="en-US" dirty="0">
                <a:solidFill>
                  <a:srgbClr val="0A365D"/>
                </a:solidFill>
                <a:latin typeface="ArialMT"/>
              </a:rPr>
              <a:t>Permitting—ESA, Sec 106, NEPA, etc.: fall 2026 – summer 2027</a:t>
            </a:r>
          </a:p>
          <a:p>
            <a:pPr lvl="1"/>
            <a:r>
              <a:rPr lang="en-US" dirty="0">
                <a:solidFill>
                  <a:srgbClr val="0A365D"/>
                </a:solidFill>
                <a:latin typeface="ArialMT"/>
              </a:rPr>
              <a:t>Water right changes: fall 2026 – fall 2027</a:t>
            </a:r>
          </a:p>
          <a:p>
            <a:pPr lvl="1"/>
            <a:r>
              <a:rPr lang="en-US" dirty="0">
                <a:solidFill>
                  <a:srgbClr val="0A365D"/>
                </a:solidFill>
                <a:latin typeface="ArialMT"/>
              </a:rPr>
              <a:t>Contractor procurement: fall 2026 – winter 2027</a:t>
            </a:r>
          </a:p>
          <a:p>
            <a:pPr lvl="1"/>
            <a:r>
              <a:rPr lang="en-US" dirty="0">
                <a:solidFill>
                  <a:srgbClr val="0A365D"/>
                </a:solidFill>
                <a:latin typeface="ArialMT"/>
              </a:rPr>
              <a:t>Site prep + mobilization: winter 2027 – spring 2028</a:t>
            </a:r>
          </a:p>
          <a:p>
            <a:pPr lvl="1"/>
            <a:r>
              <a:rPr lang="en-US" dirty="0">
                <a:solidFill>
                  <a:srgbClr val="0A365D"/>
                </a:solidFill>
                <a:latin typeface="ArialMT"/>
              </a:rPr>
              <a:t>Well implementation and testing: spring 2028 – summer 2028 </a:t>
            </a:r>
          </a:p>
          <a:p>
            <a:pPr lvl="1"/>
            <a:r>
              <a:rPr lang="en-US" dirty="0">
                <a:solidFill>
                  <a:srgbClr val="0A365D"/>
                </a:solidFill>
                <a:latin typeface="ArialMT"/>
              </a:rPr>
              <a:t>As-built designs (water use begins): summer 2028</a:t>
            </a:r>
          </a:p>
        </p:txBody>
      </p:sp>
      <p:sp>
        <p:nvSpPr>
          <p:cNvPr id="4" name="Footer Placeholder 3"/>
          <p:cNvSpPr>
            <a:spLocks noGrp="1"/>
          </p:cNvSpPr>
          <p:nvPr>
            <p:ph type="ftr" sz="quarter" idx="11"/>
          </p:nvPr>
        </p:nvSpPr>
        <p:spPr/>
        <p:txBody>
          <a:bodyPr/>
          <a:lstStyle/>
          <a:p>
            <a:r>
              <a:rPr lang="en-US" dirty="0"/>
              <a:t>www.tu.org</a:t>
            </a:r>
          </a:p>
        </p:txBody>
      </p:sp>
      <p:sp>
        <p:nvSpPr>
          <p:cNvPr id="5" name="Slide Number Placeholder 4"/>
          <p:cNvSpPr>
            <a:spLocks noGrp="1"/>
          </p:cNvSpPr>
          <p:nvPr>
            <p:ph type="sldNum" sz="quarter" idx="12"/>
          </p:nvPr>
        </p:nvSpPr>
        <p:spPr/>
        <p:txBody>
          <a:bodyPr/>
          <a:lstStyle/>
          <a:p>
            <a:fld id="{97CF7042-B465-4730-800E-86D0EFD08949}" type="slidenum">
              <a:rPr lang="en-US" smtClean="0"/>
              <a:pPr/>
              <a:t>15</a:t>
            </a:fld>
            <a:endParaRPr lang="en-US" dirty="0"/>
          </a:p>
        </p:txBody>
      </p:sp>
    </p:spTree>
    <p:extLst>
      <p:ext uri="{BB962C8B-B14F-4D97-AF65-F5344CB8AC3E}">
        <p14:creationId xmlns:p14="http://schemas.microsoft.com/office/powerpoint/2010/main" val="1985828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19800" y="3257550"/>
            <a:ext cx="2590800" cy="457200"/>
          </a:xfrm>
        </p:spPr>
        <p:txBody>
          <a:bodyPr>
            <a:normAutofit lnSpcReduction="10000"/>
          </a:bodyPr>
          <a:lstStyle/>
          <a:p>
            <a:r>
              <a:rPr lang="en-US" dirty="0"/>
              <a:t>Questions?</a:t>
            </a:r>
          </a:p>
        </p:txBody>
      </p:sp>
    </p:spTree>
    <p:extLst>
      <p:ext uri="{BB962C8B-B14F-4D97-AF65-F5344CB8AC3E}">
        <p14:creationId xmlns:p14="http://schemas.microsoft.com/office/powerpoint/2010/main" val="34604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Roadmap</a:t>
            </a:r>
            <a:endParaRPr lang="en-US" dirty="0"/>
          </a:p>
        </p:txBody>
      </p:sp>
      <p:sp>
        <p:nvSpPr>
          <p:cNvPr id="3" name="Content Placeholder 2"/>
          <p:cNvSpPr>
            <a:spLocks noGrp="1"/>
          </p:cNvSpPr>
          <p:nvPr>
            <p:ph idx="1"/>
          </p:nvPr>
        </p:nvSpPr>
        <p:spPr>
          <a:xfrm>
            <a:off x="272787" y="819150"/>
            <a:ext cx="8560319" cy="3886199"/>
          </a:xfrm>
        </p:spPr>
        <p:txBody>
          <a:bodyPr>
            <a:normAutofit/>
          </a:bodyPr>
          <a:lstStyle/>
          <a:p>
            <a:pPr>
              <a:lnSpc>
                <a:spcPct val="150000"/>
              </a:lnSpc>
            </a:pPr>
            <a:r>
              <a:rPr lang="en-US" sz="1800" dirty="0">
                <a:solidFill>
                  <a:srgbClr val="0A365D"/>
                </a:solidFill>
                <a:latin typeface="ArialMT"/>
              </a:rPr>
              <a:t>The Project</a:t>
            </a:r>
          </a:p>
          <a:p>
            <a:pPr>
              <a:lnSpc>
                <a:spcPct val="150000"/>
              </a:lnSpc>
            </a:pPr>
            <a:r>
              <a:rPr lang="en-US" sz="1800" dirty="0">
                <a:solidFill>
                  <a:srgbClr val="0A365D"/>
                </a:solidFill>
                <a:latin typeface="ArialMT"/>
              </a:rPr>
              <a:t>Rattlesnake Creek and its fish</a:t>
            </a:r>
          </a:p>
          <a:p>
            <a:pPr>
              <a:lnSpc>
                <a:spcPct val="150000"/>
              </a:lnSpc>
            </a:pPr>
            <a:r>
              <a:rPr lang="en-US" sz="1800" dirty="0">
                <a:solidFill>
                  <a:srgbClr val="0A365D"/>
                </a:solidFill>
                <a:latin typeface="ArialMT"/>
              </a:rPr>
              <a:t>Limiting factors </a:t>
            </a:r>
          </a:p>
          <a:p>
            <a:pPr>
              <a:lnSpc>
                <a:spcPct val="150000"/>
              </a:lnSpc>
            </a:pPr>
            <a:r>
              <a:rPr lang="en-US" sz="1800" dirty="0">
                <a:solidFill>
                  <a:srgbClr val="0A365D"/>
                </a:solidFill>
                <a:latin typeface="ArialMT"/>
              </a:rPr>
              <a:t>Project fit with Recovery Plan actions</a:t>
            </a:r>
          </a:p>
          <a:p>
            <a:pPr>
              <a:lnSpc>
                <a:spcPct val="150000"/>
              </a:lnSpc>
            </a:pPr>
            <a:r>
              <a:rPr lang="en-US" sz="1800" dirty="0">
                <a:solidFill>
                  <a:srgbClr val="0A365D"/>
                </a:solidFill>
                <a:latin typeface="ArialMT"/>
              </a:rPr>
              <a:t>Constraints / Concerns</a:t>
            </a:r>
          </a:p>
          <a:p>
            <a:pPr>
              <a:lnSpc>
                <a:spcPct val="150000"/>
              </a:lnSpc>
            </a:pPr>
            <a:r>
              <a:rPr lang="en-US" sz="1800" dirty="0">
                <a:solidFill>
                  <a:srgbClr val="0A365D"/>
                </a:solidFill>
                <a:latin typeface="ArialMT"/>
              </a:rPr>
              <a:t>Budget and timeline</a:t>
            </a:r>
          </a:p>
          <a:p>
            <a:pPr>
              <a:lnSpc>
                <a:spcPct val="150000"/>
              </a:lnSpc>
            </a:pPr>
            <a:r>
              <a:rPr lang="en-US" sz="1800" dirty="0">
                <a:solidFill>
                  <a:srgbClr val="0A365D"/>
                </a:solidFill>
                <a:latin typeface="ArialMT"/>
              </a:rPr>
              <a:t>Questions</a:t>
            </a:r>
          </a:p>
        </p:txBody>
      </p:sp>
      <p:sp>
        <p:nvSpPr>
          <p:cNvPr id="4" name="Footer Placeholder 3"/>
          <p:cNvSpPr>
            <a:spLocks noGrp="1"/>
          </p:cNvSpPr>
          <p:nvPr>
            <p:ph type="ftr" sz="quarter" idx="11"/>
          </p:nvPr>
        </p:nvSpPr>
        <p:spPr/>
        <p:txBody>
          <a:bodyPr/>
          <a:lstStyle/>
          <a:p>
            <a:r>
              <a:rPr lang="en-US" dirty="0"/>
              <a:t>www.tu.org</a:t>
            </a:r>
          </a:p>
        </p:txBody>
      </p:sp>
      <p:sp>
        <p:nvSpPr>
          <p:cNvPr id="5" name="Slide Number Placeholder 4"/>
          <p:cNvSpPr>
            <a:spLocks noGrp="1"/>
          </p:cNvSpPr>
          <p:nvPr>
            <p:ph type="sldNum" sz="quarter" idx="12"/>
          </p:nvPr>
        </p:nvSpPr>
        <p:spPr/>
        <p:txBody>
          <a:bodyPr/>
          <a:lstStyle/>
          <a:p>
            <a:fld id="{97CF7042-B465-4730-800E-86D0EFD08949}" type="slidenum">
              <a:rPr lang="en-US" smtClean="0"/>
              <a:pPr/>
              <a:t>2</a:t>
            </a:fld>
            <a:endParaRPr lang="en-US" dirty="0"/>
          </a:p>
        </p:txBody>
      </p:sp>
      <p:pic>
        <p:nvPicPr>
          <p:cNvPr id="7" name="Picture 6">
            <a:extLst>
              <a:ext uri="{FF2B5EF4-FFF2-40B4-BE49-F238E27FC236}">
                <a16:creationId xmlns:a16="http://schemas.microsoft.com/office/drawing/2014/main" id="{2D094072-6004-ABEE-24E8-E67FFC32AC13}"/>
              </a:ext>
            </a:extLst>
          </p:cNvPr>
          <p:cNvPicPr>
            <a:picLocks noChangeAspect="1"/>
          </p:cNvPicPr>
          <p:nvPr/>
        </p:nvPicPr>
        <p:blipFill>
          <a:blip r:embed="rId2" cstate="print">
            <a:extLst>
              <a:ext uri="{28A0092B-C50C-407E-A947-70E740481C1C}">
                <a14:useLocalDpi xmlns:a14="http://schemas.microsoft.com/office/drawing/2010/main" val="0"/>
              </a:ext>
            </a:extLst>
          </a:blip>
          <a:srcRect l="-137" r="16718"/>
          <a:stretch>
            <a:fillRect/>
          </a:stretch>
        </p:blipFill>
        <p:spPr>
          <a:xfrm>
            <a:off x="4565923" y="819150"/>
            <a:ext cx="4237686" cy="3810000"/>
          </a:xfrm>
          <a:prstGeom prst="rect">
            <a:avLst/>
          </a:prstGeom>
          <a:ln>
            <a:solidFill>
              <a:schemeClr val="accent4">
                <a:lumMod val="10000"/>
              </a:schemeClr>
            </a:solidFill>
          </a:ln>
        </p:spPr>
      </p:pic>
    </p:spTree>
    <p:extLst>
      <p:ext uri="{BB962C8B-B14F-4D97-AF65-F5344CB8AC3E}">
        <p14:creationId xmlns:p14="http://schemas.microsoft.com/office/powerpoint/2010/main" val="131801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C3F6-844C-2663-8143-F5A48AA5C2F9}"/>
              </a:ext>
            </a:extLst>
          </p:cNvPr>
          <p:cNvSpPr>
            <a:spLocks noGrp="1"/>
          </p:cNvSpPr>
          <p:nvPr>
            <p:ph type="title"/>
          </p:nvPr>
        </p:nvSpPr>
        <p:spPr/>
        <p:txBody>
          <a:bodyPr>
            <a:normAutofit fontScale="90000"/>
          </a:bodyPr>
          <a:lstStyle/>
          <a:p>
            <a:r>
              <a:rPr lang="en-US" dirty="0"/>
              <a:t>The Overall Project + The 2026 SRFB</a:t>
            </a:r>
          </a:p>
        </p:txBody>
      </p:sp>
      <p:sp>
        <p:nvSpPr>
          <p:cNvPr id="3" name="Content Placeholder 2">
            <a:extLst>
              <a:ext uri="{FF2B5EF4-FFF2-40B4-BE49-F238E27FC236}">
                <a16:creationId xmlns:a16="http://schemas.microsoft.com/office/drawing/2014/main" id="{C6A556E0-B5F9-A698-01D1-D29000CAA339}"/>
              </a:ext>
            </a:extLst>
          </p:cNvPr>
          <p:cNvSpPr>
            <a:spLocks noGrp="1"/>
          </p:cNvSpPr>
          <p:nvPr>
            <p:ph idx="1"/>
          </p:nvPr>
        </p:nvSpPr>
        <p:spPr>
          <a:xfrm>
            <a:off x="272787" y="819150"/>
            <a:ext cx="8560319" cy="3962399"/>
          </a:xfrm>
        </p:spPr>
        <p:txBody>
          <a:bodyPr>
            <a:normAutofit/>
          </a:bodyPr>
          <a:lstStyle/>
          <a:p>
            <a:r>
              <a:rPr lang="en-US" sz="1800" dirty="0">
                <a:solidFill>
                  <a:srgbClr val="0A365D"/>
                </a:solidFill>
                <a:latin typeface="ArialMT"/>
              </a:rPr>
              <a:t>TU plans to convert 5 water users from a common, single surface-water diversion from Rattlesnake Creek to individual wells located on each water user’s property. The project will improve flows in Rattlesnake Creek by up to 1.55 </a:t>
            </a:r>
            <a:r>
              <a:rPr lang="en-US" sz="1800" dirty="0" err="1">
                <a:solidFill>
                  <a:srgbClr val="0A365D"/>
                </a:solidFill>
                <a:latin typeface="ArialMT"/>
              </a:rPr>
              <a:t>cfs</a:t>
            </a:r>
            <a:r>
              <a:rPr lang="en-US" sz="1800" dirty="0">
                <a:solidFill>
                  <a:srgbClr val="0A365D"/>
                </a:solidFill>
                <a:latin typeface="ArialMT"/>
              </a:rPr>
              <a:t> and improve habitat quantity and quality and passage conditions in the downstream most ~1.75 miles of the creek from the point of diversion to the confluence with the Naches River. </a:t>
            </a:r>
          </a:p>
          <a:p>
            <a:endParaRPr lang="en-US" sz="1800" dirty="0"/>
          </a:p>
          <a:p>
            <a:r>
              <a:rPr lang="en-US" sz="1800" dirty="0">
                <a:solidFill>
                  <a:srgbClr val="0A365D"/>
                </a:solidFill>
                <a:latin typeface="ArialMT"/>
              </a:rPr>
              <a:t>The 2026 SRFB proposal is to reduce surface water diversions from Rattlesnake Creek by approx. 0.44 </a:t>
            </a:r>
            <a:r>
              <a:rPr lang="en-US" sz="1800" dirty="0" err="1">
                <a:solidFill>
                  <a:srgbClr val="0A365D"/>
                </a:solidFill>
                <a:latin typeface="ArialMT"/>
              </a:rPr>
              <a:t>cfs</a:t>
            </a:r>
            <a:r>
              <a:rPr lang="en-US" sz="1800" dirty="0">
                <a:solidFill>
                  <a:srgbClr val="0A365D"/>
                </a:solidFill>
                <a:latin typeface="ArialMT"/>
              </a:rPr>
              <a:t> and deliver the water from two (2) wells for two (2) water users for irrigation and </a:t>
            </a:r>
            <a:r>
              <a:rPr lang="en-US" sz="1800" dirty="0" err="1">
                <a:solidFill>
                  <a:srgbClr val="0A365D"/>
                </a:solidFill>
                <a:latin typeface="ArialMT"/>
              </a:rPr>
              <a:t>stockwater</a:t>
            </a:r>
            <a:r>
              <a:rPr lang="en-US" sz="1800" dirty="0">
                <a:solidFill>
                  <a:srgbClr val="0A365D"/>
                </a:solidFill>
                <a:latin typeface="ArialMT"/>
              </a:rPr>
              <a:t> within 18 months of grant contract execution.</a:t>
            </a:r>
          </a:p>
          <a:p>
            <a:endParaRPr lang="en-US" dirty="0"/>
          </a:p>
        </p:txBody>
      </p:sp>
      <p:sp>
        <p:nvSpPr>
          <p:cNvPr id="4" name="Footer Placeholder 3">
            <a:extLst>
              <a:ext uri="{FF2B5EF4-FFF2-40B4-BE49-F238E27FC236}">
                <a16:creationId xmlns:a16="http://schemas.microsoft.com/office/drawing/2014/main" id="{3A392018-2EC4-2EA9-2433-92AE7F8FD615}"/>
              </a:ext>
            </a:extLst>
          </p:cNvPr>
          <p:cNvSpPr>
            <a:spLocks noGrp="1"/>
          </p:cNvSpPr>
          <p:nvPr>
            <p:ph type="ftr" sz="quarter" idx="11"/>
          </p:nvPr>
        </p:nvSpPr>
        <p:spPr/>
        <p:txBody>
          <a:bodyPr/>
          <a:lstStyle/>
          <a:p>
            <a:r>
              <a:rPr lang="en-US"/>
              <a:t>www.tu.org</a:t>
            </a:r>
            <a:endParaRPr lang="en-US" dirty="0"/>
          </a:p>
        </p:txBody>
      </p:sp>
      <p:sp>
        <p:nvSpPr>
          <p:cNvPr id="5" name="Slide Number Placeholder 4">
            <a:extLst>
              <a:ext uri="{FF2B5EF4-FFF2-40B4-BE49-F238E27FC236}">
                <a16:creationId xmlns:a16="http://schemas.microsoft.com/office/drawing/2014/main" id="{A6B0E754-6FFE-8C94-04CA-3CECE1BD9653}"/>
              </a:ext>
            </a:extLst>
          </p:cNvPr>
          <p:cNvSpPr>
            <a:spLocks noGrp="1"/>
          </p:cNvSpPr>
          <p:nvPr>
            <p:ph type="sldNum" sz="quarter" idx="12"/>
          </p:nvPr>
        </p:nvSpPr>
        <p:spPr/>
        <p:txBody>
          <a:bodyPr/>
          <a:lstStyle/>
          <a:p>
            <a:fld id="{97CF7042-B465-4730-800E-86D0EFD08949}" type="slidenum">
              <a:rPr lang="en-US" smtClean="0"/>
              <a:pPr/>
              <a:t>3</a:t>
            </a:fld>
            <a:endParaRPr lang="en-US" dirty="0"/>
          </a:p>
        </p:txBody>
      </p:sp>
    </p:spTree>
    <p:extLst>
      <p:ext uri="{BB962C8B-B14F-4D97-AF65-F5344CB8AC3E}">
        <p14:creationId xmlns:p14="http://schemas.microsoft.com/office/powerpoint/2010/main" val="251438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F16709-3812-1753-E8C0-1DAE36870882}"/>
              </a:ext>
            </a:extLst>
          </p:cNvPr>
          <p:cNvSpPr>
            <a:spLocks noGrp="1"/>
          </p:cNvSpPr>
          <p:nvPr>
            <p:ph type="ftr" sz="quarter" idx="11"/>
          </p:nvPr>
        </p:nvSpPr>
        <p:spPr>
          <a:xfrm>
            <a:off x="3124200" y="4812506"/>
            <a:ext cx="2895600" cy="273844"/>
          </a:xfrm>
        </p:spPr>
        <p:txBody>
          <a:bodyPr>
            <a:normAutofit/>
          </a:bodyPr>
          <a:lstStyle/>
          <a:p>
            <a:pPr>
              <a:lnSpc>
                <a:spcPct val="90000"/>
              </a:lnSpc>
              <a:spcAft>
                <a:spcPts val="600"/>
              </a:spcAft>
            </a:pPr>
            <a:r>
              <a:rPr lang="en-US" sz="1300"/>
              <a:t>www.tu.org</a:t>
            </a:r>
          </a:p>
        </p:txBody>
      </p:sp>
      <p:sp>
        <p:nvSpPr>
          <p:cNvPr id="5" name="Slide Number Placeholder 4" hidden="1">
            <a:extLst>
              <a:ext uri="{FF2B5EF4-FFF2-40B4-BE49-F238E27FC236}">
                <a16:creationId xmlns:a16="http://schemas.microsoft.com/office/drawing/2014/main" id="{DD4E4424-B019-5C4F-3458-EE16DB7B71F5}"/>
              </a:ext>
            </a:extLst>
          </p:cNvPr>
          <p:cNvSpPr>
            <a:spLocks noGrp="1"/>
          </p:cNvSpPr>
          <p:nvPr>
            <p:ph type="sldNum" sz="quarter" idx="4294967295"/>
          </p:nvPr>
        </p:nvSpPr>
        <p:spPr>
          <a:xfrm>
            <a:off x="8382000" y="4888706"/>
            <a:ext cx="685800" cy="254794"/>
          </a:xfrm>
          <a:prstGeom prst="rect">
            <a:avLst/>
          </a:prstGeom>
        </p:spPr>
        <p:txBody>
          <a:bodyPr/>
          <a:lstStyle/>
          <a:p>
            <a:pPr>
              <a:spcAft>
                <a:spcPts val="600"/>
              </a:spcAft>
            </a:pPr>
            <a:fld id="{97CF7042-B465-4730-800E-86D0EFD08949}" type="slidenum">
              <a:rPr lang="en-US" smtClean="0"/>
              <a:pPr>
                <a:spcAft>
                  <a:spcPts val="600"/>
                </a:spcAft>
              </a:pPr>
              <a:t>4</a:t>
            </a:fld>
            <a:endParaRPr lang="en-US"/>
          </a:p>
        </p:txBody>
      </p:sp>
      <p:pic>
        <p:nvPicPr>
          <p:cNvPr id="3" name="Picture 2">
            <a:extLst>
              <a:ext uri="{FF2B5EF4-FFF2-40B4-BE49-F238E27FC236}">
                <a16:creationId xmlns:a16="http://schemas.microsoft.com/office/drawing/2014/main" id="{43D7CC89-9B9A-9EFE-DED1-41D2955B62AA}"/>
              </a:ext>
            </a:extLst>
          </p:cNvPr>
          <p:cNvPicPr>
            <a:picLocks noChangeAspect="1"/>
          </p:cNvPicPr>
          <p:nvPr/>
        </p:nvPicPr>
        <p:blipFill>
          <a:blip r:embed="rId2" cstate="print">
            <a:extLst>
              <a:ext uri="{28A0092B-C50C-407E-A947-70E740481C1C}">
                <a14:useLocalDpi xmlns:a14="http://schemas.microsoft.com/office/drawing/2010/main" val="0"/>
              </a:ext>
            </a:extLst>
          </a:blip>
          <a:srcRect b="20371"/>
          <a:stretch>
            <a:fillRect/>
          </a:stretch>
        </p:blipFill>
        <p:spPr>
          <a:xfrm>
            <a:off x="378542" y="0"/>
            <a:ext cx="8386916" cy="5143500"/>
          </a:xfrm>
          <a:prstGeom prst="rect">
            <a:avLst/>
          </a:prstGeom>
        </p:spPr>
      </p:pic>
      <p:pic>
        <p:nvPicPr>
          <p:cNvPr id="7" name="Picture 6">
            <a:extLst>
              <a:ext uri="{FF2B5EF4-FFF2-40B4-BE49-F238E27FC236}">
                <a16:creationId xmlns:a16="http://schemas.microsoft.com/office/drawing/2014/main" id="{4D2E2CF5-BD1F-224E-830B-0212CEECA264}"/>
              </a:ext>
            </a:extLst>
          </p:cNvPr>
          <p:cNvPicPr>
            <a:picLocks noChangeAspect="1"/>
          </p:cNvPicPr>
          <p:nvPr/>
        </p:nvPicPr>
        <p:blipFill>
          <a:blip r:embed="rId2" cstate="print">
            <a:extLst>
              <a:ext uri="{28A0092B-C50C-407E-A947-70E740481C1C}">
                <a14:useLocalDpi xmlns:a14="http://schemas.microsoft.com/office/drawing/2010/main" val="0"/>
              </a:ext>
            </a:extLst>
          </a:blip>
          <a:srcRect t="80000" r="79394"/>
          <a:stretch>
            <a:fillRect/>
          </a:stretch>
        </p:blipFill>
        <p:spPr>
          <a:xfrm>
            <a:off x="-1" y="15396"/>
            <a:ext cx="2290871" cy="1718153"/>
          </a:xfrm>
          <a:prstGeom prst="rect">
            <a:avLst/>
          </a:prstGeom>
        </p:spPr>
      </p:pic>
    </p:spTree>
    <p:extLst>
      <p:ext uri="{BB962C8B-B14F-4D97-AF65-F5344CB8AC3E}">
        <p14:creationId xmlns:p14="http://schemas.microsoft.com/office/powerpoint/2010/main" val="989523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Why Rattlesnake Creek? </a:t>
            </a:r>
          </a:p>
        </p:txBody>
      </p:sp>
      <p:sp>
        <p:nvSpPr>
          <p:cNvPr id="3" name="Content Placeholder 2"/>
          <p:cNvSpPr>
            <a:spLocks noGrp="1"/>
          </p:cNvSpPr>
          <p:nvPr>
            <p:ph idx="1"/>
          </p:nvPr>
        </p:nvSpPr>
        <p:spPr>
          <a:xfrm>
            <a:off x="272787" y="819150"/>
            <a:ext cx="8560319" cy="3886199"/>
          </a:xfrm>
        </p:spPr>
        <p:txBody>
          <a:bodyPr>
            <a:normAutofit/>
          </a:bodyPr>
          <a:lstStyle/>
          <a:p>
            <a:pPr>
              <a:spcBef>
                <a:spcPts val="600"/>
              </a:spcBef>
            </a:pPr>
            <a:r>
              <a:rPr lang="en-US" sz="1800" dirty="0">
                <a:solidFill>
                  <a:srgbClr val="0A365D"/>
                </a:solidFill>
                <a:latin typeface="ArialMT"/>
              </a:rPr>
              <a:t>Valuable rearing and spawning habitat for adults and juveniles:</a:t>
            </a:r>
          </a:p>
          <a:p>
            <a:pPr lvl="1">
              <a:spcBef>
                <a:spcPts val="600"/>
              </a:spcBef>
            </a:pPr>
            <a:r>
              <a:rPr lang="en-US" sz="1800" dirty="0">
                <a:solidFill>
                  <a:srgbClr val="0A365D"/>
                </a:solidFill>
                <a:latin typeface="ArialMT"/>
              </a:rPr>
              <a:t>ESA-threatened Steelhead and Bull trout, </a:t>
            </a:r>
          </a:p>
          <a:p>
            <a:pPr lvl="1">
              <a:spcBef>
                <a:spcPts val="600"/>
              </a:spcBef>
            </a:pPr>
            <a:r>
              <a:rPr lang="en-US" sz="1800" dirty="0">
                <a:solidFill>
                  <a:srgbClr val="0A365D"/>
                </a:solidFill>
                <a:latin typeface="ArialMT"/>
              </a:rPr>
              <a:t>non-listed Chinook and Coho salmon, and </a:t>
            </a:r>
          </a:p>
          <a:p>
            <a:pPr lvl="1">
              <a:spcBef>
                <a:spcPts val="600"/>
              </a:spcBef>
            </a:pPr>
            <a:r>
              <a:rPr lang="en-US" sz="1800" dirty="0">
                <a:solidFill>
                  <a:srgbClr val="0A365D"/>
                </a:solidFill>
                <a:latin typeface="ArialMT"/>
              </a:rPr>
              <a:t>Rainbow and </a:t>
            </a:r>
            <a:r>
              <a:rPr lang="en-US" sz="1800" dirty="0" err="1">
                <a:solidFill>
                  <a:srgbClr val="0A365D"/>
                </a:solidFill>
                <a:latin typeface="ArialMT"/>
              </a:rPr>
              <a:t>Westslope</a:t>
            </a:r>
            <a:r>
              <a:rPr lang="en-US" sz="1800" dirty="0">
                <a:solidFill>
                  <a:srgbClr val="0A365D"/>
                </a:solidFill>
                <a:latin typeface="ArialMT"/>
              </a:rPr>
              <a:t> Cutthroat trout</a:t>
            </a:r>
          </a:p>
          <a:p>
            <a:pPr marL="0" indent="0">
              <a:spcBef>
                <a:spcPts val="600"/>
              </a:spcBef>
              <a:buNone/>
            </a:pPr>
            <a:endParaRPr lang="en-US" sz="1800" dirty="0">
              <a:solidFill>
                <a:srgbClr val="0A365D"/>
              </a:solidFill>
              <a:latin typeface="ArialMT"/>
            </a:endParaRPr>
          </a:p>
          <a:p>
            <a:pPr>
              <a:spcBef>
                <a:spcPts val="600"/>
              </a:spcBef>
            </a:pPr>
            <a:r>
              <a:rPr lang="en-US" sz="1800" dirty="0">
                <a:solidFill>
                  <a:srgbClr val="0A365D"/>
                </a:solidFill>
                <a:latin typeface="ArialMT"/>
              </a:rPr>
              <a:t>Low flows from mid-August through October—seasonally dependent </a:t>
            </a:r>
          </a:p>
          <a:p>
            <a:pPr>
              <a:spcBef>
                <a:spcPts val="600"/>
              </a:spcBef>
            </a:pPr>
            <a:endParaRPr lang="en-US" sz="1800" dirty="0">
              <a:solidFill>
                <a:srgbClr val="0A365D"/>
              </a:solidFill>
              <a:latin typeface="ArialMT"/>
            </a:endParaRPr>
          </a:p>
          <a:p>
            <a:pPr>
              <a:spcBef>
                <a:spcPts val="600"/>
              </a:spcBef>
            </a:pPr>
            <a:r>
              <a:rPr lang="en-US" sz="1800" dirty="0">
                <a:solidFill>
                  <a:srgbClr val="0A365D"/>
                </a:solidFill>
                <a:latin typeface="ArialMT"/>
              </a:rPr>
              <a:t>Willing landowners and limited number of diverters on one primary diversion</a:t>
            </a:r>
          </a:p>
          <a:p>
            <a:pPr>
              <a:spcBef>
                <a:spcPts val="600"/>
              </a:spcBef>
            </a:pPr>
            <a:endParaRPr lang="en-US" sz="1800" dirty="0">
              <a:solidFill>
                <a:srgbClr val="0A365D"/>
              </a:solidFill>
              <a:latin typeface="ArialMT"/>
            </a:endParaRPr>
          </a:p>
          <a:p>
            <a:pPr>
              <a:spcBef>
                <a:spcPts val="600"/>
              </a:spcBef>
            </a:pPr>
            <a:r>
              <a:rPr lang="en-US" sz="1800" dirty="0">
                <a:solidFill>
                  <a:srgbClr val="0A365D"/>
                </a:solidFill>
                <a:latin typeface="ArialMT"/>
              </a:rPr>
              <a:t>Improved flows should improve stream processes (reduce impairments)</a:t>
            </a:r>
          </a:p>
          <a:p>
            <a:pPr marL="0" indent="0" algn="l">
              <a:buNone/>
            </a:pPr>
            <a:endParaRPr lang="en-US" sz="1800" b="0" i="0" u="none" strike="noStrike" baseline="0" dirty="0">
              <a:solidFill>
                <a:schemeClr val="accent4">
                  <a:lumMod val="10000"/>
                </a:schemeClr>
              </a:solidFill>
              <a:latin typeface="ArialMT"/>
            </a:endParaRPr>
          </a:p>
        </p:txBody>
      </p:sp>
      <p:sp>
        <p:nvSpPr>
          <p:cNvPr id="4" name="Footer Placeholder 3"/>
          <p:cNvSpPr>
            <a:spLocks noGrp="1"/>
          </p:cNvSpPr>
          <p:nvPr>
            <p:ph type="ftr" sz="quarter" idx="11"/>
          </p:nvPr>
        </p:nvSpPr>
        <p:spPr/>
        <p:txBody>
          <a:bodyPr/>
          <a:lstStyle/>
          <a:p>
            <a:r>
              <a:rPr lang="en-US" dirty="0"/>
              <a:t>www.tu.org</a:t>
            </a:r>
          </a:p>
        </p:txBody>
      </p:sp>
      <p:sp>
        <p:nvSpPr>
          <p:cNvPr id="5" name="Slide Number Placeholder 4"/>
          <p:cNvSpPr>
            <a:spLocks noGrp="1"/>
          </p:cNvSpPr>
          <p:nvPr>
            <p:ph type="sldNum" sz="quarter" idx="12"/>
          </p:nvPr>
        </p:nvSpPr>
        <p:spPr/>
        <p:txBody>
          <a:bodyPr/>
          <a:lstStyle/>
          <a:p>
            <a:fld id="{97CF7042-B465-4730-800E-86D0EFD08949}" type="slidenum">
              <a:rPr lang="en-US" smtClean="0"/>
              <a:pPr/>
              <a:t>5</a:t>
            </a:fld>
            <a:endParaRPr lang="en-US" dirty="0"/>
          </a:p>
        </p:txBody>
      </p:sp>
    </p:spTree>
    <p:extLst>
      <p:ext uri="{BB962C8B-B14F-4D97-AF65-F5344CB8AC3E}">
        <p14:creationId xmlns:p14="http://schemas.microsoft.com/office/powerpoint/2010/main" val="1359623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Limiting Factors (2001)</a:t>
            </a:r>
          </a:p>
        </p:txBody>
      </p:sp>
      <p:sp>
        <p:nvSpPr>
          <p:cNvPr id="3" name="Content Placeholder 2"/>
          <p:cNvSpPr>
            <a:spLocks noGrp="1"/>
          </p:cNvSpPr>
          <p:nvPr>
            <p:ph idx="1"/>
          </p:nvPr>
        </p:nvSpPr>
        <p:spPr>
          <a:xfrm>
            <a:off x="272787" y="819150"/>
            <a:ext cx="8566413" cy="3886199"/>
          </a:xfrm>
        </p:spPr>
        <p:txBody>
          <a:bodyPr>
            <a:normAutofit/>
          </a:bodyPr>
          <a:lstStyle/>
          <a:p>
            <a:pPr marL="0" indent="0" algn="just">
              <a:lnSpc>
                <a:spcPct val="114000"/>
              </a:lnSpc>
              <a:buNone/>
            </a:pPr>
            <a:r>
              <a:rPr lang="en-US" sz="1800" b="0" i="0" u="none" strike="noStrike" baseline="0" dirty="0">
                <a:solidFill>
                  <a:srgbClr val="0A365D"/>
                </a:solidFill>
                <a:latin typeface="ArialMT"/>
              </a:rPr>
              <a:t>2001 Limiting Factors Analysis suggests actions to “restore floodplain functionality.” (page 213) </a:t>
            </a:r>
            <a:endParaRPr lang="en-US" sz="1800" dirty="0">
              <a:solidFill>
                <a:srgbClr val="0A365D"/>
              </a:solidFill>
              <a:latin typeface="ArialMT"/>
            </a:endParaRPr>
          </a:p>
          <a:p>
            <a:pPr marL="0" indent="0" algn="just">
              <a:lnSpc>
                <a:spcPct val="114000"/>
              </a:lnSpc>
              <a:buNone/>
            </a:pPr>
            <a:endParaRPr lang="en-US" sz="1800" b="0" i="0" u="none" strike="noStrike" baseline="0" dirty="0">
              <a:solidFill>
                <a:srgbClr val="0A365D"/>
              </a:solidFill>
              <a:latin typeface="ArialMT"/>
            </a:endParaRPr>
          </a:p>
          <a:p>
            <a:pPr marL="0" indent="0" algn="just">
              <a:lnSpc>
                <a:spcPct val="114000"/>
              </a:lnSpc>
              <a:buNone/>
            </a:pPr>
            <a:r>
              <a:rPr lang="en-US" sz="1800" dirty="0">
                <a:solidFill>
                  <a:srgbClr val="0A365D"/>
                </a:solidFill>
                <a:latin typeface="ArialMT"/>
              </a:rPr>
              <a:t>A</a:t>
            </a:r>
            <a:r>
              <a:rPr lang="en-US" sz="1800" b="0" i="0" u="none" strike="noStrike" baseline="0" dirty="0">
                <a:solidFill>
                  <a:srgbClr val="0A365D"/>
                </a:solidFill>
                <a:latin typeface="ArialMT"/>
              </a:rPr>
              <a:t>nalysis states that “</a:t>
            </a:r>
            <a:r>
              <a:rPr lang="en-US" sz="1800" b="0" i="1" u="none" strike="noStrike" baseline="0" dirty="0">
                <a:solidFill>
                  <a:srgbClr val="0A365D"/>
                </a:solidFill>
                <a:latin typeface="ArialMT"/>
              </a:rPr>
              <a:t>instream flow recommendations were developed in the mid-1980s (see Instream Flow section at beginning of this chapter), but the TAG does not support implementation of those recommendations at this time. Rather, the TAG supports continued work to develop and implement </a:t>
            </a:r>
            <a:r>
              <a:rPr lang="en-US" sz="1800" b="1" i="1" u="sng" strike="noStrike" baseline="0" dirty="0">
                <a:solidFill>
                  <a:srgbClr val="0A365D"/>
                </a:solidFill>
                <a:latin typeface="ArialMT"/>
              </a:rPr>
              <a:t>a normative flow regime </a:t>
            </a:r>
            <a:r>
              <a:rPr lang="en-US" sz="1800" b="0" i="1" u="none" strike="noStrike" baseline="0" dirty="0">
                <a:solidFill>
                  <a:srgbClr val="0A365D"/>
                </a:solidFill>
                <a:latin typeface="ArialMT"/>
              </a:rPr>
              <a:t>that combines "the goal of sustaining ecological integrity of the watershed, while also maximizing use of water resources by humans" (SOAC 1999).</a:t>
            </a:r>
            <a:r>
              <a:rPr lang="en-US" sz="1800" b="0" i="0" u="none" strike="noStrike" baseline="0" dirty="0">
                <a:solidFill>
                  <a:srgbClr val="0A365D"/>
                </a:solidFill>
                <a:latin typeface="ArialMT"/>
              </a:rPr>
              <a:t>” (Page 213, Water Quantity)</a:t>
            </a:r>
            <a:endParaRPr lang="en-US" u="sng" dirty="0"/>
          </a:p>
        </p:txBody>
      </p:sp>
      <p:sp>
        <p:nvSpPr>
          <p:cNvPr id="4" name="Footer Placeholder 3"/>
          <p:cNvSpPr>
            <a:spLocks noGrp="1"/>
          </p:cNvSpPr>
          <p:nvPr>
            <p:ph type="ftr" sz="quarter" idx="11"/>
          </p:nvPr>
        </p:nvSpPr>
        <p:spPr/>
        <p:txBody>
          <a:bodyPr/>
          <a:lstStyle/>
          <a:p>
            <a:r>
              <a:rPr lang="en-US" dirty="0"/>
              <a:t>www.tu.org</a:t>
            </a:r>
          </a:p>
        </p:txBody>
      </p:sp>
      <p:sp>
        <p:nvSpPr>
          <p:cNvPr id="5" name="Slide Number Placeholder 4"/>
          <p:cNvSpPr>
            <a:spLocks noGrp="1"/>
          </p:cNvSpPr>
          <p:nvPr>
            <p:ph type="sldNum" sz="quarter" idx="12"/>
          </p:nvPr>
        </p:nvSpPr>
        <p:spPr/>
        <p:txBody>
          <a:bodyPr/>
          <a:lstStyle/>
          <a:p>
            <a:fld id="{97CF7042-B465-4730-800E-86D0EFD08949}" type="slidenum">
              <a:rPr lang="en-US" smtClean="0"/>
              <a:pPr/>
              <a:t>6</a:t>
            </a:fld>
            <a:endParaRPr lang="en-US" dirty="0"/>
          </a:p>
        </p:txBody>
      </p:sp>
    </p:spTree>
    <p:extLst>
      <p:ext uri="{BB962C8B-B14F-4D97-AF65-F5344CB8AC3E}">
        <p14:creationId xmlns:p14="http://schemas.microsoft.com/office/powerpoint/2010/main" val="16411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F16709-3812-1753-E8C0-1DAE36870882}"/>
              </a:ext>
            </a:extLst>
          </p:cNvPr>
          <p:cNvSpPr>
            <a:spLocks noGrp="1"/>
          </p:cNvSpPr>
          <p:nvPr>
            <p:ph type="ftr" sz="quarter" idx="11"/>
          </p:nvPr>
        </p:nvSpPr>
        <p:spPr>
          <a:xfrm>
            <a:off x="3124200" y="4812506"/>
            <a:ext cx="2895600" cy="273844"/>
          </a:xfrm>
        </p:spPr>
        <p:txBody>
          <a:bodyPr>
            <a:normAutofit/>
          </a:bodyPr>
          <a:lstStyle/>
          <a:p>
            <a:pPr>
              <a:lnSpc>
                <a:spcPct val="90000"/>
              </a:lnSpc>
              <a:spcAft>
                <a:spcPts val="600"/>
              </a:spcAft>
            </a:pPr>
            <a:r>
              <a:rPr lang="en-US" sz="1300"/>
              <a:t>www.tu.org</a:t>
            </a:r>
          </a:p>
        </p:txBody>
      </p:sp>
      <p:sp>
        <p:nvSpPr>
          <p:cNvPr id="5" name="Slide Number Placeholder 4" hidden="1">
            <a:extLst>
              <a:ext uri="{FF2B5EF4-FFF2-40B4-BE49-F238E27FC236}">
                <a16:creationId xmlns:a16="http://schemas.microsoft.com/office/drawing/2014/main" id="{DD4E4424-B019-5C4F-3458-EE16DB7B71F5}"/>
              </a:ext>
            </a:extLst>
          </p:cNvPr>
          <p:cNvSpPr>
            <a:spLocks noGrp="1"/>
          </p:cNvSpPr>
          <p:nvPr>
            <p:ph type="sldNum" sz="quarter" idx="4294967295"/>
          </p:nvPr>
        </p:nvSpPr>
        <p:spPr>
          <a:xfrm>
            <a:off x="8382000" y="4888706"/>
            <a:ext cx="685800" cy="254794"/>
          </a:xfrm>
          <a:prstGeom prst="rect">
            <a:avLst/>
          </a:prstGeom>
        </p:spPr>
        <p:txBody>
          <a:bodyPr/>
          <a:lstStyle/>
          <a:p>
            <a:pPr>
              <a:spcAft>
                <a:spcPts val="600"/>
              </a:spcAft>
            </a:pPr>
            <a:fld id="{97CF7042-B465-4730-800E-86D0EFD08949}" type="slidenum">
              <a:rPr lang="en-US" smtClean="0"/>
              <a:pPr>
                <a:spcAft>
                  <a:spcPts val="600"/>
                </a:spcAft>
              </a:pPr>
              <a:t>7</a:t>
            </a:fld>
            <a:endParaRPr lang="en-US"/>
          </a:p>
        </p:txBody>
      </p:sp>
      <p:pic>
        <p:nvPicPr>
          <p:cNvPr id="7" name="Picture 6">
            <a:extLst>
              <a:ext uri="{FF2B5EF4-FFF2-40B4-BE49-F238E27FC236}">
                <a16:creationId xmlns:a16="http://schemas.microsoft.com/office/drawing/2014/main" id="{0B58ED73-617B-C8E4-7839-755C046195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853" y="0"/>
            <a:ext cx="6656294" cy="5143500"/>
          </a:xfrm>
          <a:prstGeom prst="rect">
            <a:avLst/>
          </a:prstGeom>
        </p:spPr>
      </p:pic>
    </p:spTree>
    <p:extLst>
      <p:ext uri="{BB962C8B-B14F-4D97-AF65-F5344CB8AC3E}">
        <p14:creationId xmlns:p14="http://schemas.microsoft.com/office/powerpoint/2010/main" val="189953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Project Goals</a:t>
            </a:r>
          </a:p>
        </p:txBody>
      </p:sp>
      <p:sp>
        <p:nvSpPr>
          <p:cNvPr id="3" name="Content Placeholder 2"/>
          <p:cNvSpPr>
            <a:spLocks noGrp="1"/>
          </p:cNvSpPr>
          <p:nvPr>
            <p:ph idx="1"/>
          </p:nvPr>
        </p:nvSpPr>
        <p:spPr>
          <a:xfrm>
            <a:off x="272787" y="819150"/>
            <a:ext cx="8560319" cy="3886199"/>
          </a:xfrm>
        </p:spPr>
        <p:txBody>
          <a:bodyPr>
            <a:normAutofit/>
          </a:bodyPr>
          <a:lstStyle/>
          <a:p>
            <a:pPr algn="l"/>
            <a:r>
              <a:rPr lang="en-US" b="0" i="0" dirty="0">
                <a:solidFill>
                  <a:srgbClr val="022F40"/>
                </a:solidFill>
                <a:effectLst/>
                <a:latin typeface="Source Sans Pro" panose="020B0503030403020204" pitchFamily="34" charset="0"/>
              </a:rPr>
              <a:t>Overall Goal:</a:t>
            </a:r>
          </a:p>
          <a:p>
            <a:pPr lvl="1"/>
            <a:r>
              <a:rPr lang="en-US" b="0" i="0" dirty="0">
                <a:solidFill>
                  <a:srgbClr val="022F40"/>
                </a:solidFill>
                <a:effectLst/>
                <a:latin typeface="Source Sans Pro" panose="020B0503030403020204" pitchFamily="34" charset="0"/>
              </a:rPr>
              <a:t>R</a:t>
            </a:r>
            <a:r>
              <a:rPr lang="en-US" sz="1800" b="0" i="0" u="none" strike="noStrike" baseline="0" dirty="0">
                <a:solidFill>
                  <a:srgbClr val="0A365D"/>
                </a:solidFill>
                <a:latin typeface="ArialMT"/>
              </a:rPr>
              <a:t>educe the diversion of surface water from Rattlesnake Creek. </a:t>
            </a:r>
          </a:p>
          <a:p>
            <a:pPr lvl="1"/>
            <a:r>
              <a:rPr lang="en-US" sz="1800" b="0" i="0" u="none" strike="noStrike" baseline="0" dirty="0">
                <a:solidFill>
                  <a:srgbClr val="0A365D"/>
                </a:solidFill>
                <a:latin typeface="ArialMT"/>
              </a:rPr>
              <a:t>AKA – Improve </a:t>
            </a:r>
            <a:r>
              <a:rPr lang="en-US" sz="1800" b="0" i="0" u="none" strike="noStrike" baseline="0" dirty="0" err="1">
                <a:solidFill>
                  <a:srgbClr val="0A365D"/>
                </a:solidFill>
                <a:latin typeface="ArialMT"/>
              </a:rPr>
              <a:t>streamflows</a:t>
            </a:r>
            <a:r>
              <a:rPr lang="en-US" sz="1800" b="0" i="0" u="none" strike="noStrike" baseline="0" dirty="0">
                <a:solidFill>
                  <a:srgbClr val="0A365D"/>
                </a:solidFill>
                <a:latin typeface="ArialMT"/>
              </a:rPr>
              <a:t> for fish in Rattlesnake Creek</a:t>
            </a:r>
          </a:p>
          <a:p>
            <a:pPr algn="l"/>
            <a:endParaRPr lang="en-US" sz="1800" dirty="0">
              <a:solidFill>
                <a:srgbClr val="0A365D"/>
              </a:solidFill>
              <a:latin typeface="ArialMT"/>
            </a:endParaRPr>
          </a:p>
          <a:p>
            <a:pPr algn="l"/>
            <a:r>
              <a:rPr lang="en-US" sz="1800" b="0" i="0" u="none" strike="noStrike" baseline="0" dirty="0">
                <a:solidFill>
                  <a:srgbClr val="0A365D"/>
                </a:solidFill>
                <a:latin typeface="ArialMT"/>
              </a:rPr>
              <a:t>Implementation Goal: </a:t>
            </a:r>
          </a:p>
          <a:p>
            <a:pPr lvl="1"/>
            <a:r>
              <a:rPr lang="en-US" sz="1800" dirty="0">
                <a:solidFill>
                  <a:srgbClr val="0A365D"/>
                </a:solidFill>
                <a:latin typeface="ArialMT"/>
              </a:rPr>
              <a:t>Complete implementation of wells on property owned by participating water users and associated water right changes + agreements</a:t>
            </a:r>
          </a:p>
          <a:p>
            <a:pPr lvl="1"/>
            <a:r>
              <a:rPr lang="en-US" sz="1800" b="0" i="0" u="sng" strike="noStrike" baseline="0" dirty="0">
                <a:solidFill>
                  <a:srgbClr val="0A365D"/>
                </a:solidFill>
                <a:latin typeface="ArialMT"/>
              </a:rPr>
              <a:t>Phase </a:t>
            </a:r>
            <a:r>
              <a:rPr lang="en-US" sz="1800" u="sng" dirty="0">
                <a:solidFill>
                  <a:srgbClr val="0A365D"/>
                </a:solidFill>
                <a:latin typeface="ArialMT"/>
              </a:rPr>
              <a:t>2A: implement two wells for selected water users </a:t>
            </a:r>
            <a:endParaRPr lang="en-US" sz="1800" b="0" i="0" u="sng" strike="noStrike" baseline="0" dirty="0">
              <a:solidFill>
                <a:srgbClr val="0A365D"/>
              </a:solidFill>
              <a:latin typeface="ArialMT"/>
            </a:endParaRPr>
          </a:p>
          <a:p>
            <a:pPr marL="0" indent="0" algn="l">
              <a:buNone/>
            </a:pPr>
            <a:endParaRPr lang="en-US" sz="1800" b="0" i="0" u="none" strike="noStrike" baseline="0" dirty="0">
              <a:solidFill>
                <a:srgbClr val="0A365D"/>
              </a:solidFill>
              <a:latin typeface="ArialMT"/>
            </a:endParaRPr>
          </a:p>
        </p:txBody>
      </p:sp>
      <p:sp>
        <p:nvSpPr>
          <p:cNvPr id="4" name="Footer Placeholder 3"/>
          <p:cNvSpPr>
            <a:spLocks noGrp="1"/>
          </p:cNvSpPr>
          <p:nvPr>
            <p:ph type="ftr" sz="quarter" idx="11"/>
          </p:nvPr>
        </p:nvSpPr>
        <p:spPr/>
        <p:txBody>
          <a:bodyPr/>
          <a:lstStyle/>
          <a:p>
            <a:r>
              <a:rPr lang="en-US" dirty="0"/>
              <a:t>www.tu.org</a:t>
            </a:r>
          </a:p>
        </p:txBody>
      </p:sp>
      <p:sp>
        <p:nvSpPr>
          <p:cNvPr id="5" name="Slide Number Placeholder 4"/>
          <p:cNvSpPr>
            <a:spLocks noGrp="1"/>
          </p:cNvSpPr>
          <p:nvPr>
            <p:ph type="sldNum" sz="quarter" idx="12"/>
          </p:nvPr>
        </p:nvSpPr>
        <p:spPr/>
        <p:txBody>
          <a:bodyPr/>
          <a:lstStyle/>
          <a:p>
            <a:fld id="{97CF7042-B465-4730-800E-86D0EFD08949}" type="slidenum">
              <a:rPr lang="en-US" smtClean="0"/>
              <a:pPr/>
              <a:t>8</a:t>
            </a:fld>
            <a:endParaRPr lang="en-US" dirty="0"/>
          </a:p>
        </p:txBody>
      </p:sp>
    </p:spTree>
    <p:extLst>
      <p:ext uri="{BB962C8B-B14F-4D97-AF65-F5344CB8AC3E}">
        <p14:creationId xmlns:p14="http://schemas.microsoft.com/office/powerpoint/2010/main" val="3335942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Project Objectives</a:t>
            </a:r>
          </a:p>
        </p:txBody>
      </p:sp>
      <p:sp>
        <p:nvSpPr>
          <p:cNvPr id="3" name="Content Placeholder 2"/>
          <p:cNvSpPr>
            <a:spLocks noGrp="1"/>
          </p:cNvSpPr>
          <p:nvPr>
            <p:ph idx="1"/>
          </p:nvPr>
        </p:nvSpPr>
        <p:spPr>
          <a:xfrm>
            <a:off x="272787" y="819150"/>
            <a:ext cx="8560319" cy="3962400"/>
          </a:xfrm>
        </p:spPr>
        <p:txBody>
          <a:bodyPr>
            <a:normAutofit fontScale="85000" lnSpcReduction="10000"/>
          </a:bodyPr>
          <a:lstStyle/>
          <a:p>
            <a:pPr algn="l">
              <a:lnSpc>
                <a:spcPct val="134000"/>
              </a:lnSpc>
            </a:pPr>
            <a:r>
              <a:rPr lang="en-US" sz="2100" dirty="0">
                <a:solidFill>
                  <a:srgbClr val="0A365D"/>
                </a:solidFill>
                <a:latin typeface="ArialMT"/>
              </a:rPr>
              <a:t>Complete permitting and water right changes within 12 months of contracting</a:t>
            </a:r>
          </a:p>
          <a:p>
            <a:pPr marL="0" indent="0" algn="l">
              <a:lnSpc>
                <a:spcPct val="134000"/>
              </a:lnSpc>
              <a:buNone/>
            </a:pPr>
            <a:endParaRPr lang="en-US" sz="2100" dirty="0">
              <a:solidFill>
                <a:srgbClr val="0A365D"/>
              </a:solidFill>
              <a:latin typeface="ArialMT"/>
            </a:endParaRPr>
          </a:p>
          <a:p>
            <a:pPr algn="l">
              <a:lnSpc>
                <a:spcPct val="134000"/>
              </a:lnSpc>
            </a:pPr>
            <a:r>
              <a:rPr lang="en-US" sz="2100" dirty="0">
                <a:solidFill>
                  <a:srgbClr val="0A365D"/>
                </a:solidFill>
                <a:latin typeface="ArialMT"/>
              </a:rPr>
              <a:t>Secure necessary construction contractors for implementation and hookup of wells + electrical</a:t>
            </a:r>
          </a:p>
          <a:p>
            <a:pPr algn="l">
              <a:lnSpc>
                <a:spcPct val="134000"/>
              </a:lnSpc>
            </a:pPr>
            <a:endParaRPr lang="en-US" sz="2100" dirty="0">
              <a:solidFill>
                <a:srgbClr val="0A365D"/>
              </a:solidFill>
              <a:latin typeface="ArialMT"/>
            </a:endParaRPr>
          </a:p>
          <a:p>
            <a:pPr algn="l">
              <a:lnSpc>
                <a:spcPct val="134000"/>
              </a:lnSpc>
            </a:pPr>
            <a:r>
              <a:rPr lang="en-US" sz="2100" dirty="0">
                <a:solidFill>
                  <a:srgbClr val="0A365D"/>
                </a:solidFill>
                <a:latin typeface="ArialMT"/>
              </a:rPr>
              <a:t>Implement wells and bring them “online” by 2028 irrigation season</a:t>
            </a:r>
          </a:p>
          <a:p>
            <a:pPr algn="l">
              <a:lnSpc>
                <a:spcPct val="134000"/>
              </a:lnSpc>
            </a:pPr>
            <a:endParaRPr lang="en-US" sz="2100" dirty="0">
              <a:solidFill>
                <a:srgbClr val="0A365D"/>
              </a:solidFill>
              <a:latin typeface="ArialMT"/>
            </a:endParaRPr>
          </a:p>
          <a:p>
            <a:pPr algn="l">
              <a:lnSpc>
                <a:spcPct val="134000"/>
              </a:lnSpc>
            </a:pPr>
            <a:r>
              <a:rPr lang="en-US" sz="2100" dirty="0">
                <a:solidFill>
                  <a:srgbClr val="0A365D"/>
                </a:solidFill>
                <a:latin typeface="ArialMT"/>
              </a:rPr>
              <a:t>Secure water management agreements to further limit impacts (if possible)</a:t>
            </a:r>
          </a:p>
          <a:p>
            <a:pPr marL="0" indent="0">
              <a:buNone/>
            </a:pPr>
            <a:endParaRPr lang="en-US" dirty="0">
              <a:effectLst/>
            </a:endParaRPr>
          </a:p>
          <a:p>
            <a:pPr marL="0" indent="0">
              <a:buNone/>
            </a:pPr>
            <a:br>
              <a:rPr lang="en-US" dirty="0"/>
            </a:br>
            <a:endParaRPr lang="en-US" dirty="0"/>
          </a:p>
        </p:txBody>
      </p:sp>
      <p:sp>
        <p:nvSpPr>
          <p:cNvPr id="4" name="Footer Placeholder 3"/>
          <p:cNvSpPr>
            <a:spLocks noGrp="1"/>
          </p:cNvSpPr>
          <p:nvPr>
            <p:ph type="ftr" sz="quarter" idx="11"/>
          </p:nvPr>
        </p:nvSpPr>
        <p:spPr/>
        <p:txBody>
          <a:bodyPr/>
          <a:lstStyle/>
          <a:p>
            <a:r>
              <a:rPr lang="en-US" dirty="0"/>
              <a:t>www.tu.org</a:t>
            </a:r>
          </a:p>
        </p:txBody>
      </p:sp>
      <p:sp>
        <p:nvSpPr>
          <p:cNvPr id="5" name="Slide Number Placeholder 4"/>
          <p:cNvSpPr>
            <a:spLocks noGrp="1"/>
          </p:cNvSpPr>
          <p:nvPr>
            <p:ph type="sldNum" sz="quarter" idx="12"/>
          </p:nvPr>
        </p:nvSpPr>
        <p:spPr/>
        <p:txBody>
          <a:bodyPr/>
          <a:lstStyle/>
          <a:p>
            <a:fld id="{97CF7042-B465-4730-800E-86D0EFD08949}" type="slidenum">
              <a:rPr lang="en-US" smtClean="0"/>
              <a:pPr/>
              <a:t>9</a:t>
            </a:fld>
            <a:endParaRPr lang="en-US" dirty="0"/>
          </a:p>
        </p:txBody>
      </p:sp>
    </p:spTree>
    <p:extLst>
      <p:ext uri="{BB962C8B-B14F-4D97-AF65-F5344CB8AC3E}">
        <p14:creationId xmlns:p14="http://schemas.microsoft.com/office/powerpoint/2010/main" val="2324022601"/>
      </p:ext>
    </p:extLst>
  </p:cSld>
  <p:clrMapOvr>
    <a:masterClrMapping/>
  </p:clrMapOvr>
</p:sld>
</file>

<file path=ppt/theme/theme1.xml><?xml version="1.0" encoding="utf-8"?>
<a:theme xmlns:a="http://schemas.openxmlformats.org/drawingml/2006/main" name="Theme2_TU">
  <a:themeElements>
    <a:clrScheme name="TROUT unlimited">
      <a:dk1>
        <a:srgbClr val="3FAF49"/>
      </a:dk1>
      <a:lt1>
        <a:srgbClr val="FFFFFF"/>
      </a:lt1>
      <a:dk2>
        <a:srgbClr val="003D78"/>
      </a:dk2>
      <a:lt2>
        <a:srgbClr val="FFFFFF"/>
      </a:lt2>
      <a:accent1>
        <a:srgbClr val="3FAF49"/>
      </a:accent1>
      <a:accent2>
        <a:srgbClr val="003D78"/>
      </a:accent2>
      <a:accent3>
        <a:srgbClr val="A6A6A6"/>
      </a:accent3>
      <a:accent4>
        <a:srgbClr val="D8D8D8"/>
      </a:accent4>
      <a:accent5>
        <a:srgbClr val="A2DB6C"/>
      </a:accent5>
      <a:accent6>
        <a:srgbClr val="5DBAFF"/>
      </a:accent6>
      <a:hlink>
        <a:srgbClr val="003D78"/>
      </a:hlink>
      <a:folHlink>
        <a:srgbClr val="A6A6A6"/>
      </a:folHlink>
    </a:clrScheme>
    <a:fontScheme name="trout unlimited">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TU PPT Template</Template>
  <TotalTime>732</TotalTime>
  <Words>943</Words>
  <Application>Microsoft Office PowerPoint</Application>
  <PresentationFormat>On-screen Show (16:9)</PresentationFormat>
  <Paragraphs>118</Paragraphs>
  <Slides>16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ArialMT</vt:lpstr>
      <vt:lpstr>Calibri</vt:lpstr>
      <vt:lpstr>Source Sans Pro</vt:lpstr>
      <vt:lpstr>Theme2_TU</vt:lpstr>
      <vt:lpstr>Rattlesnake Cr Streamflow Phase 2A--Design/Build  Project No. 26-1494 Design</vt:lpstr>
      <vt:lpstr>Roadmap</vt:lpstr>
      <vt:lpstr>The Overall Project + The 2026 SRFB</vt:lpstr>
      <vt:lpstr>PowerPoint Presentation</vt:lpstr>
      <vt:lpstr>Why Rattlesnake Creek? </vt:lpstr>
      <vt:lpstr>Limiting Factors (2001)</vt:lpstr>
      <vt:lpstr>PowerPoint Presentation</vt:lpstr>
      <vt:lpstr>Project Goals</vt:lpstr>
      <vt:lpstr>Project Objectives</vt:lpstr>
      <vt:lpstr>Existing Conditions ~22 cfs (September 2025)</vt:lpstr>
      <vt:lpstr>Headgate + Diversion Channel (2018 and 2026)</vt:lpstr>
      <vt:lpstr>Measured Flows</vt:lpstr>
      <vt:lpstr>Specific Recovery Actions Addressed</vt:lpstr>
      <vt:lpstr>Constraints / Concerns</vt:lpstr>
      <vt:lpstr>Budget and Timeline</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Swauk Creek Streamflow: Supplementation Design  Project No. 20-1397</dc:title>
  <dc:creator>Justin Bezold</dc:creator>
  <cp:lastModifiedBy>Justin Bezold</cp:lastModifiedBy>
  <cp:revision>39</cp:revision>
  <dcterms:created xsi:type="dcterms:W3CDTF">2020-04-20T16:24:02Z</dcterms:created>
  <dcterms:modified xsi:type="dcterms:W3CDTF">2026-04-14T14:15:46Z</dcterms:modified>
</cp:coreProperties>
</file>