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64" r:id="rId5"/>
    <p:sldId id="261" r:id="rId6"/>
    <p:sldId id="269" r:id="rId7"/>
    <p:sldId id="270" r:id="rId8"/>
    <p:sldId id="262" r:id="rId9"/>
    <p:sldId id="281" r:id="rId10"/>
    <p:sldId id="265" r:id="rId11"/>
    <p:sldId id="283" r:id="rId12"/>
    <p:sldId id="296" r:id="rId13"/>
    <p:sldId id="284" r:id="rId14"/>
    <p:sldId id="287" r:id="rId15"/>
    <p:sldId id="279" r:id="rId16"/>
    <p:sldId id="286" r:id="rId17"/>
    <p:sldId id="288" r:id="rId18"/>
    <p:sldId id="291" r:id="rId19"/>
    <p:sldId id="297" r:id="rId20"/>
    <p:sldId id="293" r:id="rId21"/>
    <p:sldId id="294" r:id="rId22"/>
    <p:sldId id="289" r:id="rId23"/>
    <p:sldId id="271" r:id="rId24"/>
    <p:sldId id="290" r:id="rId25"/>
    <p:sldId id="26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B21DC1-A935-4B99-873A-C89D90790E90}">
          <p14:sldIdLst>
            <p14:sldId id="256"/>
            <p14:sldId id="266"/>
            <p14:sldId id="267"/>
            <p14:sldId id="264"/>
            <p14:sldId id="261"/>
            <p14:sldId id="269"/>
            <p14:sldId id="270"/>
            <p14:sldId id="262"/>
            <p14:sldId id="281"/>
            <p14:sldId id="265"/>
            <p14:sldId id="283"/>
            <p14:sldId id="296"/>
            <p14:sldId id="284"/>
            <p14:sldId id="287"/>
            <p14:sldId id="279"/>
            <p14:sldId id="286"/>
            <p14:sldId id="288"/>
            <p14:sldId id="291"/>
            <p14:sldId id="297"/>
            <p14:sldId id="293"/>
            <p14:sldId id="294"/>
            <p14:sldId id="289"/>
            <p14:sldId id="271"/>
            <p14:sldId id="290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BCF059-C110-4AD2-8F2F-2BF2479EE017}" v="46" dt="2023-05-02T01:47:33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EB960-8412-4A0C-B324-5A2C118F4FAF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74E781-3139-4F57-8798-C83FF75ADE83}">
      <dgm:prSet/>
      <dgm:spPr/>
      <dgm:t>
        <a:bodyPr/>
        <a:lstStyle/>
        <a:p>
          <a:r>
            <a:rPr lang="en-US"/>
            <a:t>Goal is to improve steelhead production in the lower canyon and upper alluvial fan.</a:t>
          </a:r>
        </a:p>
      </dgm:t>
    </dgm:pt>
    <dgm:pt modelId="{721138E4-D347-49C6-BC16-BD7A75F6D1F4}" type="parTrans" cxnId="{2DC76A7D-7D7C-478C-9D8B-85D1F3006FC0}">
      <dgm:prSet/>
      <dgm:spPr/>
      <dgm:t>
        <a:bodyPr/>
        <a:lstStyle/>
        <a:p>
          <a:endParaRPr lang="en-US"/>
        </a:p>
      </dgm:t>
    </dgm:pt>
    <dgm:pt modelId="{DFAEEAA7-CAB9-45BB-BC47-2484AFB4E0E4}" type="sibTrans" cxnId="{2DC76A7D-7D7C-478C-9D8B-85D1F3006FC0}">
      <dgm:prSet/>
      <dgm:spPr/>
      <dgm:t>
        <a:bodyPr/>
        <a:lstStyle/>
        <a:p>
          <a:endParaRPr lang="en-US"/>
        </a:p>
      </dgm:t>
    </dgm:pt>
    <dgm:pt modelId="{16D17790-D1E9-4323-AB9E-8E7EF22A22D3}">
      <dgm:prSet/>
      <dgm:spPr/>
      <dgm:t>
        <a:bodyPr/>
        <a:lstStyle/>
        <a:p>
          <a:r>
            <a:rPr lang="en-US" dirty="0"/>
            <a:t>Objective is to supplement a </a:t>
          </a:r>
          <a:r>
            <a:rPr lang="en-US" dirty="0" smtClean="0"/>
            <a:t>4-mile </a:t>
          </a:r>
          <a:r>
            <a:rPr lang="en-US" dirty="0"/>
            <a:t>reach of Toppenish Creek with </a:t>
          </a:r>
          <a:r>
            <a:rPr lang="en-US" dirty="0" smtClean="0"/>
            <a:t>ELJs (engineered log jams)  </a:t>
          </a:r>
          <a:r>
            <a:rPr lang="en-US" dirty="0"/>
            <a:t>to achieve an instream large wood density comparable with other parts of the watershed.  </a:t>
          </a:r>
        </a:p>
      </dgm:t>
    </dgm:pt>
    <dgm:pt modelId="{FDB2E247-5978-4B22-9893-107AA4CB7ECC}" type="parTrans" cxnId="{6FB46A05-0E98-48C1-8EFB-C8A79BAB128E}">
      <dgm:prSet/>
      <dgm:spPr/>
      <dgm:t>
        <a:bodyPr/>
        <a:lstStyle/>
        <a:p>
          <a:endParaRPr lang="en-US"/>
        </a:p>
      </dgm:t>
    </dgm:pt>
    <dgm:pt modelId="{B8165E5C-35E2-4A62-8C00-43916F99F228}" type="sibTrans" cxnId="{6FB46A05-0E98-48C1-8EFB-C8A79BAB128E}">
      <dgm:prSet/>
      <dgm:spPr/>
      <dgm:t>
        <a:bodyPr/>
        <a:lstStyle/>
        <a:p>
          <a:endParaRPr lang="en-US"/>
        </a:p>
      </dgm:t>
    </dgm:pt>
    <dgm:pt modelId="{D6CA2697-D8BF-4A05-9C64-B8C1A575FB4A}" type="pres">
      <dgm:prSet presAssocID="{C97EB960-8412-4A0C-B324-5A2C118F4FA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292F55-F61A-4BE8-9FC5-B74E5DB00537}" type="pres">
      <dgm:prSet presAssocID="{16D17790-D1E9-4323-AB9E-8E7EF22A22D3}" presName="boxAndChildren" presStyleCnt="0"/>
      <dgm:spPr/>
    </dgm:pt>
    <dgm:pt modelId="{D8F2ED91-CEFB-4374-93D8-BBEFBDD0194E}" type="pres">
      <dgm:prSet presAssocID="{16D17790-D1E9-4323-AB9E-8E7EF22A22D3}" presName="parentTextBox" presStyleLbl="node1" presStyleIdx="0" presStyleCnt="2"/>
      <dgm:spPr/>
      <dgm:t>
        <a:bodyPr/>
        <a:lstStyle/>
        <a:p>
          <a:endParaRPr lang="en-US"/>
        </a:p>
      </dgm:t>
    </dgm:pt>
    <dgm:pt modelId="{0AC42326-FFF1-4526-AA45-F2D3BD56E673}" type="pres">
      <dgm:prSet presAssocID="{DFAEEAA7-CAB9-45BB-BC47-2484AFB4E0E4}" presName="sp" presStyleCnt="0"/>
      <dgm:spPr/>
    </dgm:pt>
    <dgm:pt modelId="{6326F172-62BF-4FA6-B83A-E253AB7CCA5A}" type="pres">
      <dgm:prSet presAssocID="{D074E781-3139-4F57-8798-C83FF75ADE83}" presName="arrowAndChildren" presStyleCnt="0"/>
      <dgm:spPr/>
    </dgm:pt>
    <dgm:pt modelId="{D1521CF9-E5EA-46A1-A6C9-40FBF40C7132}" type="pres">
      <dgm:prSet presAssocID="{D074E781-3139-4F57-8798-C83FF75ADE83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2498DA56-4165-4F48-B96B-ECE6655FEDC3}" type="presOf" srcId="{16D17790-D1E9-4323-AB9E-8E7EF22A22D3}" destId="{D8F2ED91-CEFB-4374-93D8-BBEFBDD0194E}" srcOrd="0" destOrd="0" presId="urn:microsoft.com/office/officeart/2005/8/layout/process4"/>
    <dgm:cxn modelId="{B15467F7-3C3B-4C11-8D34-829D0392B73A}" type="presOf" srcId="{C97EB960-8412-4A0C-B324-5A2C118F4FAF}" destId="{D6CA2697-D8BF-4A05-9C64-B8C1A575FB4A}" srcOrd="0" destOrd="0" presId="urn:microsoft.com/office/officeart/2005/8/layout/process4"/>
    <dgm:cxn modelId="{671D8DC4-6E56-4235-99D6-BB3D46A5DE21}" type="presOf" srcId="{D074E781-3139-4F57-8798-C83FF75ADE83}" destId="{D1521CF9-E5EA-46A1-A6C9-40FBF40C7132}" srcOrd="0" destOrd="0" presId="urn:microsoft.com/office/officeart/2005/8/layout/process4"/>
    <dgm:cxn modelId="{6FB46A05-0E98-48C1-8EFB-C8A79BAB128E}" srcId="{C97EB960-8412-4A0C-B324-5A2C118F4FAF}" destId="{16D17790-D1E9-4323-AB9E-8E7EF22A22D3}" srcOrd="1" destOrd="0" parTransId="{FDB2E247-5978-4B22-9893-107AA4CB7ECC}" sibTransId="{B8165E5C-35E2-4A62-8C00-43916F99F228}"/>
    <dgm:cxn modelId="{2DC76A7D-7D7C-478C-9D8B-85D1F3006FC0}" srcId="{C97EB960-8412-4A0C-B324-5A2C118F4FAF}" destId="{D074E781-3139-4F57-8798-C83FF75ADE83}" srcOrd="0" destOrd="0" parTransId="{721138E4-D347-49C6-BC16-BD7A75F6D1F4}" sibTransId="{DFAEEAA7-CAB9-45BB-BC47-2484AFB4E0E4}"/>
    <dgm:cxn modelId="{E2611170-DA6B-4917-BE4A-61B9829981AF}" type="presParOf" srcId="{D6CA2697-D8BF-4A05-9C64-B8C1A575FB4A}" destId="{A3292F55-F61A-4BE8-9FC5-B74E5DB00537}" srcOrd="0" destOrd="0" presId="urn:microsoft.com/office/officeart/2005/8/layout/process4"/>
    <dgm:cxn modelId="{72CB424B-F67A-456C-8AA1-802BE210CC7E}" type="presParOf" srcId="{A3292F55-F61A-4BE8-9FC5-B74E5DB00537}" destId="{D8F2ED91-CEFB-4374-93D8-BBEFBDD0194E}" srcOrd="0" destOrd="0" presId="urn:microsoft.com/office/officeart/2005/8/layout/process4"/>
    <dgm:cxn modelId="{B0D6CB20-A315-49F1-9286-FA3FC2CA2545}" type="presParOf" srcId="{D6CA2697-D8BF-4A05-9C64-B8C1A575FB4A}" destId="{0AC42326-FFF1-4526-AA45-F2D3BD56E673}" srcOrd="1" destOrd="0" presId="urn:microsoft.com/office/officeart/2005/8/layout/process4"/>
    <dgm:cxn modelId="{602AD3E4-742D-47AD-BB87-96E5F56CF53D}" type="presParOf" srcId="{D6CA2697-D8BF-4A05-9C64-B8C1A575FB4A}" destId="{6326F172-62BF-4FA6-B83A-E253AB7CCA5A}" srcOrd="2" destOrd="0" presId="urn:microsoft.com/office/officeart/2005/8/layout/process4"/>
    <dgm:cxn modelId="{9458CFF6-ECF0-4C3D-9AB5-484EFEF92F92}" type="presParOf" srcId="{6326F172-62BF-4FA6-B83A-E253AB7CCA5A}" destId="{D1521CF9-E5EA-46A1-A6C9-40FBF40C713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2ED91-CEFB-4374-93D8-BBEFBDD0194E}">
      <dsp:nvSpPr>
        <dsp:cNvPr id="0" name=""/>
        <dsp:cNvSpPr/>
      </dsp:nvSpPr>
      <dsp:spPr>
        <a:xfrm>
          <a:off x="0" y="3097667"/>
          <a:ext cx="6054725" cy="203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Objective is to supplement a </a:t>
          </a:r>
          <a:r>
            <a:rPr lang="en-US" sz="2400" kern="1200" dirty="0" smtClean="0"/>
            <a:t>4-mile </a:t>
          </a:r>
          <a:r>
            <a:rPr lang="en-US" sz="2400" kern="1200" dirty="0"/>
            <a:t>reach of Toppenish Creek with </a:t>
          </a:r>
          <a:r>
            <a:rPr lang="en-US" sz="2400" kern="1200" dirty="0" smtClean="0"/>
            <a:t>ELJs (engineered log jams)  </a:t>
          </a:r>
          <a:r>
            <a:rPr lang="en-US" sz="2400" kern="1200" dirty="0"/>
            <a:t>to achieve an instream large wood density comparable with other parts of the watershed.  </a:t>
          </a:r>
        </a:p>
      </dsp:txBody>
      <dsp:txXfrm>
        <a:off x="0" y="3097667"/>
        <a:ext cx="6054725" cy="2032405"/>
      </dsp:txXfrm>
    </dsp:sp>
    <dsp:sp modelId="{D1521CF9-E5EA-46A1-A6C9-40FBF40C7132}">
      <dsp:nvSpPr>
        <dsp:cNvPr id="0" name=""/>
        <dsp:cNvSpPr/>
      </dsp:nvSpPr>
      <dsp:spPr>
        <a:xfrm rot="10800000">
          <a:off x="0" y="2314"/>
          <a:ext cx="6054725" cy="312583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Goal is to improve steelhead production in the lower canyon and upper alluvial fan.</a:t>
          </a:r>
        </a:p>
      </dsp:txBody>
      <dsp:txXfrm rot="10800000">
        <a:off x="0" y="2314"/>
        <a:ext cx="6054725" cy="2031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70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37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8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5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4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95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1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3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3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8BD7B11-1AD3-4D86-B475-56132AD47E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9129EF-2A7E-433D-A31D-BF2D9C50A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8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4E3AB-5F85-A891-0ABD-36FE82440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Toppenish Wood Supplementation Phase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6C0A6-D65E-E8FB-EF9F-499EF15B8C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Tim Resseguie-Yakama Nation Fisheries Biologist</a:t>
            </a:r>
          </a:p>
        </p:txBody>
      </p:sp>
      <p:pic>
        <p:nvPicPr>
          <p:cNvPr id="5" name="Picture 4" descr="A person standing on a beam&#10;&#10;AI-generated content may be incorrect.">
            <a:extLst>
              <a:ext uri="{FF2B5EF4-FFF2-40B4-BE49-F238E27FC236}">
                <a16:creationId xmlns:a16="http://schemas.microsoft.com/office/drawing/2014/main" id="{52EBCEDE-B61E-07F2-E99C-D76F5ABE7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2" y="5581973"/>
            <a:ext cx="1269841" cy="78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96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grass, wood&#10;&#10;Description automatically generated">
            <a:extLst>
              <a:ext uri="{FF2B5EF4-FFF2-40B4-BE49-F238E27FC236}">
                <a16:creationId xmlns:a16="http://schemas.microsoft.com/office/drawing/2014/main" id="{486CD6BC-F672-C216-3B35-5492406F7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0" y="261594"/>
            <a:ext cx="11755224" cy="63348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42370" y="578840"/>
            <a:ext cx="142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Phase 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6870" y="1459684"/>
            <a:ext cx="2692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800 Root wads and logs</a:t>
            </a:r>
          </a:p>
          <a:p>
            <a:r>
              <a:rPr lang="en-US" dirty="0">
                <a:solidFill>
                  <a:schemeClr val="bg1"/>
                </a:solidFill>
              </a:rPr>
              <a:t>36 Fit in the field log jams</a:t>
            </a:r>
          </a:p>
          <a:p>
            <a:r>
              <a:rPr lang="en-US" dirty="0">
                <a:solidFill>
                  <a:schemeClr val="bg1"/>
                </a:solidFill>
              </a:rPr>
              <a:t>Completed in 2019</a:t>
            </a:r>
          </a:p>
        </p:txBody>
      </p:sp>
    </p:spTree>
    <p:extLst>
      <p:ext uri="{BB962C8B-B14F-4D97-AF65-F5344CB8AC3E}">
        <p14:creationId xmlns:p14="http://schemas.microsoft.com/office/powerpoint/2010/main" val="861500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4100-197D-889C-5D0D-ECB783991E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2876770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30" y="520118"/>
            <a:ext cx="10846687" cy="58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5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1546A9-7199-B8CF-2F25-28D166F09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83" y="262288"/>
            <a:ext cx="9858233" cy="63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11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1FD2E-E508-0C09-6A60-FE686B3EE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04" y="1749412"/>
            <a:ext cx="4963908" cy="4328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52EBD-B9DC-2B90-333F-CA0F63D2E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67180"/>
            <a:ext cx="5097331" cy="4632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621F7-8091-1CD4-0F86-50C1C52AA6BD}"/>
              </a:ext>
            </a:extLst>
          </p:cNvPr>
          <p:cNvSpPr txBox="1"/>
          <p:nvPr/>
        </p:nvSpPr>
        <p:spPr>
          <a:xfrm>
            <a:off x="806335" y="773084"/>
            <a:ext cx="453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13   Deflector   Type 1 ELJs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64B2C-43AE-377F-5FE7-BC3DB6D0D0D7}"/>
              </a:ext>
            </a:extLst>
          </p:cNvPr>
          <p:cNvSpPr txBox="1"/>
          <p:nvPr/>
        </p:nvSpPr>
        <p:spPr>
          <a:xfrm>
            <a:off x="6205451" y="893618"/>
            <a:ext cx="463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46 Channel Spanning Type 2 ELJs</a:t>
            </a:r>
          </a:p>
        </p:txBody>
      </p:sp>
    </p:spTree>
    <p:extLst>
      <p:ext uri="{BB962C8B-B14F-4D97-AF65-F5344CB8AC3E}">
        <p14:creationId xmlns:p14="http://schemas.microsoft.com/office/powerpoint/2010/main" val="3331288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8" y="490723"/>
            <a:ext cx="10729518" cy="58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7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E89D4-008F-1FDF-BAC4-CC769875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407174"/>
            <a:ext cx="10777183" cy="59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8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0C9A2-AC11-3136-FCC4-3CC4CD3A9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64" y="341779"/>
            <a:ext cx="10289051" cy="62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3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4452BB-BA6C-FD26-B207-EC3522EA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2" y="363941"/>
            <a:ext cx="11545000" cy="62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21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271022"/>
            <a:ext cx="11307753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46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E8DBDA3-652C-4F87-B53B-7F73AC8F4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187232-3845-418F-A17C-C138F01D98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55058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A8F4E-1AF8-5E47-C3C3-96BAA70C1D6B}"/>
              </a:ext>
            </a:extLst>
          </p:cNvPr>
          <p:cNvSpPr txBox="1"/>
          <p:nvPr/>
        </p:nvSpPr>
        <p:spPr>
          <a:xfrm>
            <a:off x="4995081" y="873457"/>
            <a:ext cx="6020790" cy="5222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 b="1"/>
              <a:t>Background</a:t>
            </a:r>
            <a:r>
              <a:rPr lang="en-US" sz="2000"/>
              <a:t>:  </a:t>
            </a:r>
            <a:r>
              <a:rPr lang="en-US" sz="2000">
                <a:effectLst/>
              </a:rPr>
              <a:t>Toppenish Creek is located in south central Washington and the entire watershed is situated within the boundary of the Yakama Reservation.  Toppenish Creek is also a major tributary of the Yakima River with nearly as large a watershed area (622 mi²) as Satus Creek. The headwaters of Toppenish Creek are located on Lost Horse Plateau at a maximum elevation of 5200 feet. 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000">
                <a:effectLst/>
              </a:rPr>
              <a:t>Steelhead and Pacific</a:t>
            </a:r>
            <a:r>
              <a:rPr lang="en-US" sz="2000"/>
              <a:t> Lamprey reside in the watershed.</a:t>
            </a:r>
            <a:endParaRPr lang="en-US" sz="2000">
              <a:effectLst/>
            </a:endParaRPr>
          </a:p>
        </p:txBody>
      </p:sp>
      <p:pic>
        <p:nvPicPr>
          <p:cNvPr id="4" name="Picture 3" descr="A person standing on a beam&#10;&#10;AI-generated content may be incorrect.">
            <a:extLst>
              <a:ext uri="{FF2B5EF4-FFF2-40B4-BE49-F238E27FC236}">
                <a16:creationId xmlns:a16="http://schemas.microsoft.com/office/drawing/2014/main" id="{D160DC58-72C1-58CF-6C27-B6B0B3592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1" y="5795158"/>
            <a:ext cx="1269841" cy="78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81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628047-CEA5-A90D-AD9B-A72142FAB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15" y="245660"/>
            <a:ext cx="10531522" cy="63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09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B0AB4-5F0D-2870-29BD-701A850E3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0" y="0"/>
            <a:ext cx="1172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92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02164-57A1-E3D9-C308-F6572F56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07" y="399718"/>
            <a:ext cx="8862672" cy="60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82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355D-810E-E294-75C5-C485919C7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F9E3B-7A2B-AA1D-E996-DEBA83387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Conceptual Designs-  July 2025</a:t>
            </a:r>
          </a:p>
          <a:p>
            <a:r>
              <a:rPr lang="en-US" dirty="0">
                <a:solidFill>
                  <a:srgbClr val="FF0000"/>
                </a:solidFill>
              </a:rPr>
              <a:t>Preliminary Designs – March 2026</a:t>
            </a:r>
          </a:p>
          <a:p>
            <a:r>
              <a:rPr lang="en-US" dirty="0"/>
              <a:t>Final Designs-June 2026</a:t>
            </a:r>
          </a:p>
          <a:p>
            <a:r>
              <a:rPr lang="en-US" dirty="0"/>
              <a:t>Permits May-2027</a:t>
            </a:r>
          </a:p>
          <a:p>
            <a:r>
              <a:rPr lang="en-US" dirty="0"/>
              <a:t>Construction Bids -October 2026</a:t>
            </a:r>
          </a:p>
          <a:p>
            <a:r>
              <a:rPr lang="en-US" dirty="0"/>
              <a:t>Construction 10 days-September  2027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95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378F-D74F-51D3-4D93-6E9787C4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37C8F-265B-795F-42BB-9B05FB125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SRFB   $250,000</a:t>
            </a:r>
          </a:p>
          <a:p>
            <a:r>
              <a:rPr lang="en-US" dirty="0"/>
              <a:t>Bureau of Reclamation $</a:t>
            </a:r>
            <a:r>
              <a:rPr lang="en-US" dirty="0" smtClean="0"/>
              <a:t>400,000 *</a:t>
            </a:r>
            <a:endParaRPr lang="en-US" dirty="0"/>
          </a:p>
          <a:p>
            <a:r>
              <a:rPr lang="en-US" dirty="0"/>
              <a:t>Bonneville Power Administration $</a:t>
            </a:r>
            <a:r>
              <a:rPr lang="en-US" dirty="0" smtClean="0"/>
              <a:t>80,000 *</a:t>
            </a:r>
            <a:endParaRPr lang="en-US" dirty="0"/>
          </a:p>
          <a:p>
            <a:r>
              <a:rPr lang="en-US" dirty="0"/>
              <a:t>NRCS  $</a:t>
            </a:r>
            <a:r>
              <a:rPr lang="en-US" dirty="0" smtClean="0"/>
              <a:t>300,000 *</a:t>
            </a:r>
            <a:endParaRPr lang="en-US" dirty="0"/>
          </a:p>
          <a:p>
            <a:r>
              <a:rPr lang="en-US" dirty="0"/>
              <a:t>McNary  $250,000</a:t>
            </a:r>
          </a:p>
          <a:p>
            <a:pPr marL="45720" indent="0">
              <a:buNone/>
            </a:pPr>
            <a:r>
              <a:rPr lang="en-US" sz="1100" dirty="0" smtClean="0"/>
              <a:t>* secured</a:t>
            </a:r>
            <a:endParaRPr lang="en-US" sz="1100" dirty="0"/>
          </a:p>
          <a:p>
            <a:pPr marL="45720" indent="0">
              <a:buNone/>
            </a:pPr>
            <a:r>
              <a:rPr lang="en-US" sz="2800" b="1" dirty="0"/>
              <a:t>Total $1,280,000  to complete a portion of the project starting from the lower end.</a:t>
            </a:r>
          </a:p>
        </p:txBody>
      </p:sp>
    </p:spTree>
    <p:extLst>
      <p:ext uri="{BB962C8B-B14F-4D97-AF65-F5344CB8AC3E}">
        <p14:creationId xmlns:p14="http://schemas.microsoft.com/office/powerpoint/2010/main" val="1510359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ountain&#10;&#10;Description automatically generated">
            <a:extLst>
              <a:ext uri="{FF2B5EF4-FFF2-40B4-BE49-F238E27FC236}">
                <a16:creationId xmlns:a16="http://schemas.microsoft.com/office/drawing/2014/main" id="{A5F50158-121D-A34C-A058-20261ADBB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4543" y="499423"/>
            <a:ext cx="5956184" cy="5628461"/>
          </a:xfrm>
          <a:prstGeom prst="rect">
            <a:avLst/>
          </a:prstGeom>
        </p:spPr>
      </p:pic>
      <p:pic>
        <p:nvPicPr>
          <p:cNvPr id="3" name="Picture 2" descr="A picture containing tree, outdoor, sky, conifer&#10;&#10;Description automatically generated">
            <a:extLst>
              <a:ext uri="{FF2B5EF4-FFF2-40B4-BE49-F238E27FC236}">
                <a16:creationId xmlns:a16="http://schemas.microsoft.com/office/drawing/2014/main" id="{9825C5DC-BB9B-4755-6F32-08D5B8358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827" y="132547"/>
            <a:ext cx="5368954" cy="5774980"/>
          </a:xfrm>
          <a:prstGeom prst="rect">
            <a:avLst/>
          </a:prstGeom>
        </p:spPr>
      </p:pic>
      <p:pic>
        <p:nvPicPr>
          <p:cNvPr id="5" name="Picture 4" descr="A person standing on a beam&#10;&#10;AI-generated content may be incorrect.">
            <a:extLst>
              <a:ext uri="{FF2B5EF4-FFF2-40B4-BE49-F238E27FC236}">
                <a16:creationId xmlns:a16="http://schemas.microsoft.com/office/drawing/2014/main" id="{1E684F31-E5AE-06D8-FD42-B1BEE34F6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4" y="5781440"/>
            <a:ext cx="1269841" cy="787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5897461"/>
            <a:ext cx="370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 For Your Consideration</a:t>
            </a:r>
          </a:p>
        </p:txBody>
      </p:sp>
    </p:spTree>
    <p:extLst>
      <p:ext uri="{BB962C8B-B14F-4D97-AF65-F5344CB8AC3E}">
        <p14:creationId xmlns:p14="http://schemas.microsoft.com/office/powerpoint/2010/main" val="775830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E6C840-484E-EB0B-FB04-E5352ED74586}"/>
              </a:ext>
            </a:extLst>
          </p:cNvPr>
          <p:cNvSpPr txBox="1"/>
          <p:nvPr/>
        </p:nvSpPr>
        <p:spPr>
          <a:xfrm>
            <a:off x="604299" y="485030"/>
            <a:ext cx="11115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Problem</a:t>
            </a:r>
            <a:r>
              <a:rPr lang="en-US" sz="2800" dirty="0"/>
              <a:t>:  Toppenish creek steelhead population is declining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512C34-6516-ECCE-2CD4-8EF4A0F14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277" y="11847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31A839-29D6-58A2-2499-12AC41E89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5209" y="1063909"/>
            <a:ext cx="83065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BDDDE-97A2-B61B-BC1E-95D56D570E55}"/>
              </a:ext>
            </a:extLst>
          </p:cNvPr>
          <p:cNvSpPr txBox="1"/>
          <p:nvPr/>
        </p:nvSpPr>
        <p:spPr>
          <a:xfrm>
            <a:off x="1391478" y="5001370"/>
            <a:ext cx="318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Adult steelhead </a:t>
            </a:r>
            <a:r>
              <a:rPr lang="en-US" dirty="0" err="1"/>
              <a:t>redds</a:t>
            </a:r>
            <a:r>
              <a:rPr lang="en-US" dirty="0"/>
              <a:t> for Toppenish Watershed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5DD559-70A7-8D34-1EB1-FDAED90F363F}"/>
              </a:ext>
            </a:extLst>
          </p:cNvPr>
          <p:cNvSpPr txBox="1"/>
          <p:nvPr/>
        </p:nvSpPr>
        <p:spPr>
          <a:xfrm>
            <a:off x="6861976" y="5064981"/>
            <a:ext cx="3458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Estimated juvenile steelhead out-migrants at Unit 2 (river </a:t>
            </a:r>
            <a:r>
              <a:rPr lang="en-US"/>
              <a:t>mile 27) </a:t>
            </a:r>
            <a:r>
              <a:rPr lang="en-US" dirty="0"/>
              <a:t>screw trap</a:t>
            </a: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65220" y="1259864"/>
            <a:ext cx="4652836" cy="3805118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5819686" y="1109627"/>
            <a:ext cx="4674550" cy="40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plant, birch&#10;&#10;Description automatically generated">
            <a:extLst>
              <a:ext uri="{FF2B5EF4-FFF2-40B4-BE49-F238E27FC236}">
                <a16:creationId xmlns:a16="http://schemas.microsoft.com/office/drawing/2014/main" id="{35ACDB1B-C91B-AEFE-6E3C-9E35D8C876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2" y="745625"/>
            <a:ext cx="11081175" cy="5374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B6CF2-1489-C450-47A7-D8F7845F1BBF}"/>
              </a:ext>
            </a:extLst>
          </p:cNvPr>
          <p:cNvSpPr txBox="1"/>
          <p:nvPr/>
        </p:nvSpPr>
        <p:spPr>
          <a:xfrm>
            <a:off x="3556000" y="6175513"/>
            <a:ext cx="610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Straight Sections of Channel </a:t>
            </a:r>
          </a:p>
        </p:txBody>
      </p:sp>
    </p:spTree>
    <p:extLst>
      <p:ext uri="{BB962C8B-B14F-4D97-AF65-F5344CB8AC3E}">
        <p14:creationId xmlns:p14="http://schemas.microsoft.com/office/powerpoint/2010/main" val="414247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617297EB-109C-7B86-9C2B-9C8A43151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4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7290E0-5038-558B-FCBB-C7EF4625B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964744"/>
              </p:ext>
            </p:extLst>
          </p:nvPr>
        </p:nvGraphicFramePr>
        <p:xfrm>
          <a:off x="1868557" y="565573"/>
          <a:ext cx="8464452" cy="57243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6847">
                  <a:extLst>
                    <a:ext uri="{9D8B030D-6E8A-4147-A177-3AD203B41FA5}">
                      <a16:colId xmlns:a16="http://schemas.microsoft.com/office/drawing/2014/main" val="1442848431"/>
                    </a:ext>
                  </a:extLst>
                </a:gridCol>
                <a:gridCol w="2527605">
                  <a:extLst>
                    <a:ext uri="{9D8B030D-6E8A-4147-A177-3AD203B41FA5}">
                      <a16:colId xmlns:a16="http://schemas.microsoft.com/office/drawing/2014/main" val="2370480086"/>
                    </a:ext>
                  </a:extLst>
                </a:gridCol>
              </a:tblGrid>
              <a:tr h="358405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No.</a:t>
                      </a:r>
                      <a:endParaRPr lang="en-US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3410062935"/>
                  </a:ext>
                </a:extLst>
              </a:tr>
              <a:tr h="348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Reach</a:t>
                      </a:r>
                      <a:endParaRPr lang="en-US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Pieces/mile</a:t>
                      </a:r>
                      <a:endParaRPr lang="en-US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2533594999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Toppenish basin 2001</a:t>
                      </a:r>
                      <a:endParaRPr lang="en-US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2275496745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S.F. Simcoe post 14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526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4007673557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S.F. Simcoe 7.4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300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2095940767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S.F. Simcoe 4.7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3191398789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Upper Whatum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488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3434780329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Middle Whatum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569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3854546169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Agency Cr.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2302765499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Upper M.S. Toppenish</a:t>
                      </a:r>
                      <a:endParaRPr lang="en-US" sz="18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923</a:t>
                      </a:r>
                      <a:endParaRPr lang="en-US" sz="18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1521906079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M.S. </a:t>
                      </a:r>
                      <a:r>
                        <a:rPr lang="en-US" sz="18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Topp</a:t>
                      </a:r>
                      <a:r>
                        <a:rPr lang="en-US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Elbow</a:t>
                      </a:r>
                      <a:endParaRPr lang="en-US" sz="18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54</a:t>
                      </a:r>
                      <a:endParaRPr lang="en-US" sz="18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3426452106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N.F. Toppenish above con.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38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3614417918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Panther Cr.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2233520233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N.F. Simcoe 1.5 up rd.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418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470234541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Upper N.F. Simcoe Cr.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3294367211"/>
                  </a:ext>
                </a:extLst>
              </a:tr>
              <a:tr h="35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60</a:t>
                      </a:r>
                      <a:r>
                        <a:rPr lang="en-US" sz="1800" b="0" i="0" u="none" strike="noStrike" baseline="30000" dirty="0">
                          <a:effectLst/>
                          <a:latin typeface="Arial" panose="020B0604020202020204" pitchFamily="34" charset="0"/>
                        </a:rPr>
                        <a:t>th</a:t>
                      </a:r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 percentile</a:t>
                      </a:r>
                    </a:p>
                  </a:txBody>
                  <a:tcPr marL="17198" marR="17198" marT="171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394.4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98" marR="17198" marT="17198" marB="0" anchor="b"/>
                </a:tc>
                <a:extLst>
                  <a:ext uri="{0D108BD9-81ED-4DB2-BD59-A6C34878D82A}">
                    <a16:rowId xmlns:a16="http://schemas.microsoft.com/office/drawing/2014/main" val="4264409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33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0F30BB5-7BA0-4D79-B51D-809B0D796A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AE1319-E946-1617-C2A1-DD77C22FA750}"/>
              </a:ext>
            </a:extLst>
          </p:cNvPr>
          <p:cNvSpPr txBox="1"/>
          <p:nvPr/>
        </p:nvSpPr>
        <p:spPr>
          <a:xfrm>
            <a:off x="4783287" y="821636"/>
            <a:ext cx="6758457" cy="519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cap="all">
                <a:latin typeface="+mj-lt"/>
                <a:ea typeface="+mj-ea"/>
                <a:cs typeface="+mj-cs"/>
              </a:rPr>
              <a:t>Possible Solutions:  Wood supplementation, Riparian forest development, beaver reintroduction and promotion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561C9-F335-45B4-A0DC-68F946099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39821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 descr="A person standing on a beam&#10;&#10;AI-generated content may be incorrect.">
            <a:extLst>
              <a:ext uri="{FF2B5EF4-FFF2-40B4-BE49-F238E27FC236}">
                <a16:creationId xmlns:a16="http://schemas.microsoft.com/office/drawing/2014/main" id="{5DCF9D1A-12FC-A677-EE7F-7B6731AD8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3" y="5894927"/>
            <a:ext cx="1269841" cy="78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09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EB3C453-B485-4F07-841B-918D40331D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54C89A-2D0B-4062-BF97-CA51B69D7B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9079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091C99A-98BE-457D-87BD-7B9B6EDDC1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34761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0A769C-8991-4FDE-89A0-A218E5BF67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9642" y="0"/>
            <a:ext cx="462235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5CA58E-F8D8-4DF3-B813-C2585E0AB0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BE102227-712F-297C-62B5-64F876BDBE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212127"/>
              </p:ext>
            </p:extLst>
          </p:nvPr>
        </p:nvGraphicFramePr>
        <p:xfrm>
          <a:off x="862013" y="881063"/>
          <a:ext cx="6054725" cy="513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erson standing on a beam&#10;&#10;AI-generated content may be incorrect.">
            <a:extLst>
              <a:ext uri="{FF2B5EF4-FFF2-40B4-BE49-F238E27FC236}">
                <a16:creationId xmlns:a16="http://schemas.microsoft.com/office/drawing/2014/main" id="{341413A5-A742-274B-6AB1-33DBDDDDA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71" y="5619799"/>
            <a:ext cx="1269841" cy="78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83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4" y="307483"/>
            <a:ext cx="11333526" cy="61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5338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1066</TotalTime>
  <Words>356</Words>
  <Application>Microsoft Office PowerPoint</Application>
  <PresentationFormat>Widescreen</PresentationFormat>
  <Paragraphs>64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Corbel</vt:lpstr>
      <vt:lpstr>Basis</vt:lpstr>
      <vt:lpstr>Toppenish Wood Supplementation Phase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</vt:lpstr>
      <vt:lpstr>Funding 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Toppenish Wood Supplementation Phase II</dc:title>
  <dc:creator>Timothy Resseguie</dc:creator>
  <cp:lastModifiedBy>Tim Resseguie</cp:lastModifiedBy>
  <cp:revision>45</cp:revision>
  <dcterms:created xsi:type="dcterms:W3CDTF">2023-04-14T16:23:29Z</dcterms:created>
  <dcterms:modified xsi:type="dcterms:W3CDTF">2026-04-14T15:36:52Z</dcterms:modified>
</cp:coreProperties>
</file>