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3" r:id="rId7"/>
    <p:sldId id="262" r:id="rId8"/>
    <p:sldId id="290" r:id="rId9"/>
    <p:sldId id="291" r:id="rId10"/>
    <p:sldId id="292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4T18:30:34.7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1,'130'5,"0"5,196 42,-268-44,-1-3,1-3,68-5,-12 1,3778 2,-3287 39,-297-12,104 8,423 17,1307-53,-1900-12,-9 0,1667 11,-928 4,1511-2,-2410-1,0-3,-1-3,87-21,-81 14,0 3,108-1,26 1,216-3,-386 14,-9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4T18:30:40.0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1,'522'19,"-64"-11,-268-11,-13 3,-155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4T18:30:41.9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1 160,'10'-1,"0"0,0-1,0 0,0-1,0 0,10-5,42-12,248-10,-121 16,-119 7,-23 4,0-2,-1-2,74-22,-87 21,0 2,0 1,0 2,0 1,1 2,41 4,12-1,83-3,-147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1F044-60E4-4157-99E4-EAC27A67576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8C08F-D5A9-444F-9875-BCBF4F4E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05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2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4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4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4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9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0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9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0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6894A3D-F6C9-4FA5-B8A4-E8599F0F0A6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8D466C86-B72B-470D-B9CF-142BE0656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F5C8-EC9D-A288-5C1B-EE813B800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Yakima RM 153 Side Channel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26257-6061-6893-5BA2-C1CD1ADA8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4198409"/>
            <a:ext cx="8641080" cy="1645920"/>
          </a:xfrm>
        </p:spPr>
        <p:txBody>
          <a:bodyPr/>
          <a:lstStyle/>
          <a:p>
            <a:pPr algn="ctr"/>
            <a:r>
              <a:rPr lang="en-US" dirty="0"/>
              <a:t>Project 26-1647</a:t>
            </a:r>
          </a:p>
          <a:p>
            <a:pPr algn="ctr"/>
            <a:r>
              <a:rPr lang="en-US" dirty="0"/>
              <a:t>Kittitas County Conservation District</a:t>
            </a:r>
          </a:p>
        </p:txBody>
      </p:sp>
    </p:spTree>
    <p:extLst>
      <p:ext uri="{BB962C8B-B14F-4D97-AF65-F5344CB8AC3E}">
        <p14:creationId xmlns:p14="http://schemas.microsoft.com/office/powerpoint/2010/main" val="369832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A3C1-1522-5B5E-0686-787AC311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Passage Barriers </a:t>
            </a:r>
            <a:r>
              <a:rPr lang="en-US" sz="2400" dirty="0"/>
              <a:t>(photos courtesy of TU)</a:t>
            </a:r>
          </a:p>
        </p:txBody>
      </p:sp>
      <p:pic>
        <p:nvPicPr>
          <p:cNvPr id="4" name="Picture 2" descr="E:\Trout Unlimited WORK\Projects\Yakima River\Anderson Floodplain\Anderson Photos\February 2015\IMG_0615.JPG">
            <a:extLst>
              <a:ext uri="{FF2B5EF4-FFF2-40B4-BE49-F238E27FC236}">
                <a16:creationId xmlns:a16="http://schemas.microsoft.com/office/drawing/2014/main" id="{F50A1CA4-5798-4D89-D8F3-51C8117FD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4397"/>
            <a:ext cx="2057400" cy="2743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Trout Unlimited WORK\Projects\Yakima River\Anderson Floodplain\Anderson Photos\February 2015\IMG_0614.JPG">
            <a:extLst>
              <a:ext uri="{FF2B5EF4-FFF2-40B4-BE49-F238E27FC236}">
                <a16:creationId xmlns:a16="http://schemas.microsoft.com/office/drawing/2014/main" id="{A18ED4C8-A7F1-BF6B-29CE-3BE8EB1E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" y="2837775"/>
            <a:ext cx="2640519" cy="352069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Trout Unlimited WORK\Projects\Yakima River\Anderson Floodplain\Anderson Photos\February 2015\IMG_0613.JPG">
            <a:extLst>
              <a:ext uri="{FF2B5EF4-FFF2-40B4-BE49-F238E27FC236}">
                <a16:creationId xmlns:a16="http://schemas.microsoft.com/office/drawing/2014/main" id="{9B7F709D-B2B3-CAE8-DA83-AC588D29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18" y="3428999"/>
            <a:ext cx="2542982" cy="33906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Trout Unlimited WORK\Projects\Yakima River\Anderson Floodplain\Anderson Photos\February 2015\IMG_0622.JPG">
            <a:extLst>
              <a:ext uri="{FF2B5EF4-FFF2-40B4-BE49-F238E27FC236}">
                <a16:creationId xmlns:a16="http://schemas.microsoft.com/office/drawing/2014/main" id="{76C2D886-3F25-E551-D045-F263D4B2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587054"/>
            <a:ext cx="3657600" cy="2743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3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95A6-4064-A5D2-48F3-953D9FD6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9C43-33FC-A9C7-C9C6-E136CDBCC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500" b="1" dirty="0"/>
              <a:t>Technical Advisory Group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National Marine Fisheries Service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U.S. Fish and Wildlife Service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U.S. Bureau of Reclamation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Washington Department of Fish and Wildlife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Washington Department of Ecology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Kittitas County Conservation District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Mid-Columbia Fisheries Enhancement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Washington Department of Natural Resources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Washington Department of Transportation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Yakama Nation.</a:t>
            </a:r>
          </a:p>
        </p:txBody>
      </p:sp>
    </p:spTree>
    <p:extLst>
      <p:ext uri="{BB962C8B-B14F-4D97-AF65-F5344CB8AC3E}">
        <p14:creationId xmlns:p14="http://schemas.microsoft.com/office/powerpoint/2010/main" val="195498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87D5-6C8B-6852-C1D6-C0A87CC8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A5428D-AD0F-BCDB-DEF6-7B68ECE51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956"/>
            <a:ext cx="9142185" cy="59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62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7CF7C-88E8-1570-052F-86E69329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08067C-ED50-9DEB-629B-3164A3AD7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844"/>
            <a:ext cx="9085857" cy="587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5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E467-090F-D053-09FF-F8B58729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679880-27E4-E2F0-8692-5396AD275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412"/>
            <a:ext cx="9142383" cy="59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6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1199-8A50-540E-6ABD-C1E13453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8DE43-79B3-6F88-408F-774B98A49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1131"/>
            <a:ext cx="9144001" cy="59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1071-6404-0F37-3560-B3A947CE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FDE8D6-2D31-01D1-3298-18B139BB0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33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64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2469-4672-B42F-C009-ECFCCCA6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B43D1C-B280-3BA9-876A-D8FB0AF07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3" y="0"/>
            <a:ext cx="8895194" cy="137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B99CF-B618-1487-3559-26D3E73E5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273E-EB57-4C2F-620A-26C66EE5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BC5B78-26C0-A147-B237-D68653152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3" y="-6889120"/>
            <a:ext cx="8895194" cy="137471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24E8C1-09C3-E81F-FDE8-50B042D3A678}"/>
                  </a:ext>
                </a:extLst>
              </p14:cNvPr>
              <p14:cNvContentPartPr/>
              <p14:nvPr/>
            </p14:nvContentPartPr>
            <p14:xfrm>
              <a:off x="1618200" y="5568264"/>
              <a:ext cx="5924880" cy="8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24E8C1-09C3-E81F-FDE8-50B042D3A6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4560" y="5460624"/>
                <a:ext cx="60325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48D070-B988-3206-38F5-989BAC042925}"/>
                  </a:ext>
                </a:extLst>
              </p14:cNvPr>
              <p14:cNvContentPartPr/>
              <p14:nvPr/>
            </p14:nvContentPartPr>
            <p14:xfrm>
              <a:off x="7049520" y="5294304"/>
              <a:ext cx="493200" cy="10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48D070-B988-3206-38F5-989BAC0429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5880" y="5186664"/>
                <a:ext cx="6008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60D17B-6AB2-343E-7E97-67F365629DA3}"/>
                  </a:ext>
                </a:extLst>
              </p14:cNvPr>
              <p14:cNvContentPartPr/>
              <p14:nvPr/>
            </p14:nvContentPartPr>
            <p14:xfrm>
              <a:off x="7049520" y="5885784"/>
              <a:ext cx="549360" cy="57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60D17B-6AB2-343E-7E97-67F365629D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95880" y="5778144"/>
                <a:ext cx="657000" cy="2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144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0F383-B757-007F-5E6F-857AC42D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66" y="0"/>
            <a:ext cx="7427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286D3-90D7-7F6D-1E6F-92F9DD18D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" y="2157731"/>
            <a:ext cx="8065294" cy="376618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Project Assessment and Design Completed in 2018 (Project 15-1147)</a:t>
            </a:r>
          </a:p>
          <a:p>
            <a:pPr marL="274320" lvl="2" indent="822960">
              <a:buFont typeface="Wingdings" panose="05000000000000000000" pitchFamily="2" charset="2"/>
              <a:buChar char="v"/>
            </a:pPr>
            <a:r>
              <a:rPr lang="en-US" dirty="0"/>
              <a:t>Led by Trout Unlimited Washington Water Project</a:t>
            </a:r>
          </a:p>
          <a:p>
            <a:pPr marL="274320" lvl="2" indent="822960">
              <a:buFont typeface="Wingdings" panose="05000000000000000000" pitchFamily="2" charset="2"/>
              <a:buChar char="v"/>
            </a:pPr>
            <a:r>
              <a:rPr lang="en-US" dirty="0"/>
              <a:t>Design Engineers: Herrera Environmental Consultants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Construction not pursued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December 2025 and February 2026</a:t>
            </a:r>
          </a:p>
          <a:p>
            <a:pPr marL="182880" lvl="1" indent="0">
              <a:buNone/>
            </a:pPr>
            <a:r>
              <a:rPr lang="en-US" dirty="0"/>
              <a:t>flood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997F0-1854-A38B-E443-8B1DDF8D6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69" y="3894090"/>
            <a:ext cx="3765731" cy="2863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295C6-F450-2544-3DD2-52C0E0B7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87580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6271-5CC9-0B95-35E8-33177BC2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AA7C-131C-1D1A-3442-67E77AFAC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" y="1993393"/>
            <a:ext cx="8065294" cy="47548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Property owner may want changes in the design and/or have different goals</a:t>
            </a:r>
          </a:p>
          <a:p>
            <a:pPr lvl="1"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Meeting April 16, 2026; Participation in Site Visit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Erosion of the levee adjacent to the property may necessitate redesign work which could need involvement of a geotechnical engineer and a surveyor to update the site topo and increase costs</a:t>
            </a:r>
          </a:p>
          <a:p>
            <a:pPr lvl="1"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Utilize Emergency Watershed Protection (EWP) Program funding for at least upper end of Jensen Levee site conditions update; Seeking immediate additional funding for site evaluation of entire levee area and for construction</a:t>
            </a:r>
          </a:p>
          <a:p>
            <a:pPr lvl="1" algn="ctr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Reconvene Technical Work Group to review project</a:t>
            </a:r>
          </a:p>
        </p:txBody>
      </p:sp>
    </p:spTree>
    <p:extLst>
      <p:ext uri="{BB962C8B-B14F-4D97-AF65-F5344CB8AC3E}">
        <p14:creationId xmlns:p14="http://schemas.microsoft.com/office/powerpoint/2010/main" val="199262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2EB2-6944-C8AC-93C9-37C1BBF8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Yakima RM 153 </a:t>
            </a:r>
            <a:r>
              <a:rPr lang="fr-FR" dirty="0" err="1"/>
              <a:t>Side</a:t>
            </a:r>
            <a:r>
              <a:rPr lang="fr-FR" dirty="0"/>
              <a:t> Channel </a:t>
            </a:r>
            <a:r>
              <a:rPr lang="fr-FR" dirty="0" err="1"/>
              <a:t>Implementation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AF83C-5E45-75C9-D63A-EDE5EECE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706"/>
            <a:ext cx="5827915" cy="48814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7C100-B300-7F19-0362-3D406B414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408" y="1993393"/>
            <a:ext cx="4165092" cy="376618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  <a:p>
            <a:r>
              <a:rPr lang="en-US" dirty="0"/>
              <a:t>The project site is in the Upper Yakima River watershed in Kittitas County, immediately south of Ellensburg.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0420502-FFCC-D6C5-B004-D6D39D613029}"/>
              </a:ext>
            </a:extLst>
          </p:cNvPr>
          <p:cNvSpPr/>
          <p:nvPr/>
        </p:nvSpPr>
        <p:spPr>
          <a:xfrm>
            <a:off x="2221992" y="3730752"/>
            <a:ext cx="182880" cy="1645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8C8949F-023A-5B51-D788-6F143C5CFB0B}"/>
              </a:ext>
            </a:extLst>
          </p:cNvPr>
          <p:cNvSpPr/>
          <p:nvPr/>
        </p:nvSpPr>
        <p:spPr>
          <a:xfrm>
            <a:off x="662940" y="3637026"/>
            <a:ext cx="1399032" cy="342900"/>
          </a:xfrm>
          <a:prstGeom prst="rightArrow">
            <a:avLst>
              <a:gd name="adj1" fmla="val 34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C68BC-CF3A-0992-8362-1A12C633B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10318-7934-E4BC-6364-6A862300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Yakima RM 153 </a:t>
            </a:r>
            <a:r>
              <a:rPr lang="fr-FR" dirty="0" err="1"/>
              <a:t>Side</a:t>
            </a:r>
            <a:r>
              <a:rPr lang="fr-FR" dirty="0"/>
              <a:t> Channel </a:t>
            </a:r>
            <a:r>
              <a:rPr lang="fr-FR" dirty="0" err="1"/>
              <a:t>Implementation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F915C-B830-BAAD-FD30-A3428F633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" y="1993393"/>
            <a:ext cx="3836194" cy="376618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The project site is located along the Yakima River’s west bank between river miles 151.7 – 153.0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D5246-3A6B-0DCA-B1D2-6EF1E49E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106" y="1993393"/>
            <a:ext cx="4704894" cy="4864607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4C6192CD-875B-579B-67C2-FB71BB6E2BFB}"/>
              </a:ext>
            </a:extLst>
          </p:cNvPr>
          <p:cNvSpPr/>
          <p:nvPr/>
        </p:nvSpPr>
        <p:spPr>
          <a:xfrm>
            <a:off x="5870448" y="3282696"/>
            <a:ext cx="329184" cy="2926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1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48B05-01EA-35F6-ABD9-D2F849F68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F8DD-AEA6-CC09-8EA4-91C955B3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Yakima RM 153 </a:t>
            </a:r>
            <a:r>
              <a:rPr lang="fr-FR" dirty="0" err="1"/>
              <a:t>Side</a:t>
            </a:r>
            <a:r>
              <a:rPr lang="fr-FR" dirty="0"/>
              <a:t> Channel </a:t>
            </a:r>
            <a:r>
              <a:rPr lang="fr-FR" dirty="0" err="1"/>
              <a:t>Implementation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FB56F-007B-F07B-F956-E276A434E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0847C-BD3B-518A-7423-2D199704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545"/>
            <a:ext cx="9144000" cy="47654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6B193D4-8C7C-9680-2354-6900041028BC}"/>
              </a:ext>
            </a:extLst>
          </p:cNvPr>
          <p:cNvSpPr/>
          <p:nvPr/>
        </p:nvSpPr>
        <p:spPr>
          <a:xfrm rot="20057035">
            <a:off x="2403682" y="3276294"/>
            <a:ext cx="4441182" cy="170324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9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AB02D-1F2B-EE9E-EF68-32464D1C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and Juvenile Timing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D8969B-EE22-1B7D-39E7-D8BB28EB1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31695"/>
              </p:ext>
            </p:extLst>
          </p:nvPr>
        </p:nvGraphicFramePr>
        <p:xfrm>
          <a:off x="573881" y="2157731"/>
          <a:ext cx="8077200" cy="2806713"/>
        </p:xfrm>
        <a:graphic>
          <a:graphicData uri="http://schemas.openxmlformats.org/drawingml/2006/table">
            <a:tbl>
              <a:tblPr/>
              <a:tblGrid>
                <a:gridCol w="1975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84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Species (Adult/Juvenile)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Westslope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Cutthroat (A/J)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Resident </a:t>
                      </a:r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O. </a:t>
                      </a:r>
                      <a:r>
                        <a:rPr lang="en-US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mykiss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(A/J)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Sockeye (A)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Sockeye (J)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Summer steelhead (A)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Summer steelhead (J)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Spring Chinook (A)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Spring Chinook (J)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Coho (A)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Coho (J)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•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6C4D631-DD11-E03E-5D28-11CFD51D50F9}"/>
              </a:ext>
            </a:extLst>
          </p:cNvPr>
          <p:cNvSpPr/>
          <p:nvPr/>
        </p:nvSpPr>
        <p:spPr>
          <a:xfrm>
            <a:off x="533400" y="5163312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230188">
              <a:buFont typeface="Arial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Denotes outmigration period</a:t>
            </a:r>
          </a:p>
        </p:txBody>
      </p:sp>
    </p:spTree>
    <p:extLst>
      <p:ext uri="{BB962C8B-B14F-4D97-AF65-F5344CB8AC3E}">
        <p14:creationId xmlns:p14="http://schemas.microsoft.com/office/powerpoint/2010/main" val="275975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2401-A23F-988D-008A-65851053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Development by 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ABCBE-889B-A15E-9497-6A55636D1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6" y="1993393"/>
            <a:ext cx="8065294" cy="459943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Design project aimed to improve natural river processes, enhance fish habitat, and address past ecological damage while supporting agriculture of the Kittitas Valley. </a:t>
            </a:r>
          </a:p>
          <a:p>
            <a:r>
              <a:rPr lang="en-US" sz="2800" dirty="0"/>
              <a:t>Key problems: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Levees: Two levees on the project site restrict the river's natural interaction with the floodplain, leading to channel incision, coarser bed material, and reduced side-channel habitat for salmonids. ​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Spring Channels: Historical irrigation and land use have degraded small spring channels, creating barriers like culverts and irrigation structures that block fish passage. ​ Juvenile salmonids use these channels seasonally but face risks of stranding and mortality due to disconnection during low flows. ​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Unnatural Pond: A former gravel pit pond receives river inflows at high flows, allowing juvenile salmonids to enter but often stranding them when flows drop. ​ This exposes them to predation and poor water quality. </a:t>
            </a:r>
          </a:p>
        </p:txBody>
      </p:sp>
    </p:spTree>
    <p:extLst>
      <p:ext uri="{BB962C8B-B14F-4D97-AF65-F5344CB8AC3E}">
        <p14:creationId xmlns:p14="http://schemas.microsoft.com/office/powerpoint/2010/main" val="3776731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4E8A-E2ED-F81F-0FEB-EA5C22D1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Levee Photos </a:t>
            </a:r>
            <a:r>
              <a:rPr lang="en-US" sz="2400" dirty="0"/>
              <a:t>(courtesy of TU)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002CB-1FF0-C953-865E-BA683A2B6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Trout Unlimited WORK\Projects\Yakima River\Anderson Floodplain\Anderson Photos\April 2014\IMG_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47" y="1710691"/>
            <a:ext cx="3850910" cy="513454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Trout Unlimited WORK\Projects\Yakima River\Anderson Floodplain\Anderson Photos\April 2014\IMG_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" y="1723454"/>
            <a:ext cx="3841337" cy="512178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3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3964-0C6D-80D1-3D77-A5F9843C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499532"/>
            <a:ext cx="8079581" cy="1905303"/>
          </a:xfrm>
        </p:spPr>
        <p:txBody>
          <a:bodyPr/>
          <a:lstStyle/>
          <a:p>
            <a:r>
              <a:rPr lang="en-US" dirty="0"/>
              <a:t>Spring Channels </a:t>
            </a:r>
            <a:br>
              <a:rPr lang="en-US" sz="2400" dirty="0"/>
            </a:br>
            <a:r>
              <a:rPr lang="en-US" sz="2400" dirty="0"/>
              <a:t>(photos courtesy of TU)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CB2EDA-B4B8-3923-CDF3-6F0DE8ADAE9D}"/>
              </a:ext>
            </a:extLst>
          </p:cNvPr>
          <p:cNvSpPr/>
          <p:nvPr/>
        </p:nvSpPr>
        <p:spPr>
          <a:xfrm>
            <a:off x="403874" y="2404836"/>
            <a:ext cx="42458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230188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Year-round flow, higher in summer </a:t>
            </a:r>
          </a:p>
          <a:p>
            <a:pPr marL="346075" indent="-230188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Over 2000’ on the property</a:t>
            </a:r>
          </a:p>
          <a:p>
            <a:pPr marL="346075" indent="-230188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Culverts and irrigation structures restrict access</a:t>
            </a:r>
          </a:p>
          <a:p>
            <a:pPr marL="346075" indent="-230188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Established riparian forest protects about 800’</a:t>
            </a:r>
          </a:p>
          <a:p>
            <a:pPr marL="346075" indent="-230188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Minimal fish presence</a:t>
            </a:r>
          </a:p>
        </p:txBody>
      </p:sp>
      <p:pic>
        <p:nvPicPr>
          <p:cNvPr id="5" name="Picture 3" descr="E:\Trout Unlimited WORK\Projects\Yakima River\Anderson Floodplain\Anderson Photos\February 2015\IMG_0621.JPG">
            <a:extLst>
              <a:ext uri="{FF2B5EF4-FFF2-40B4-BE49-F238E27FC236}">
                <a16:creationId xmlns:a16="http://schemas.microsoft.com/office/drawing/2014/main" id="{31E29F3D-EC0F-D972-ACE6-367210EA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16" y="2869184"/>
            <a:ext cx="2877312" cy="38364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Trout Unlimited WORK\Projects\Yakima River\Anderson Floodplain\Anderson Photos\February 2015\IMG_0619.JPG">
            <a:extLst>
              <a:ext uri="{FF2B5EF4-FFF2-40B4-BE49-F238E27FC236}">
                <a16:creationId xmlns:a16="http://schemas.microsoft.com/office/drawing/2014/main" id="{5FF35294-E85A-7C8B-D4A8-B72B2DCF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152400"/>
            <a:ext cx="2968752" cy="395833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98118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1507</TotalTime>
  <Words>624</Words>
  <Application>Microsoft Office PowerPoint</Application>
  <PresentationFormat>On-screen Show (4:3)</PresentationFormat>
  <Paragraphs>161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Wingdings</vt:lpstr>
      <vt:lpstr>Metropolitan</vt:lpstr>
      <vt:lpstr>Yakima RM 153 Side Channel Implementation</vt:lpstr>
      <vt:lpstr>Background</vt:lpstr>
      <vt:lpstr>Yakima RM 153 Side Channel Implementation</vt:lpstr>
      <vt:lpstr>Yakima RM 153 Side Channel Implementation</vt:lpstr>
      <vt:lpstr>Yakima RM 153 Side Channel Implementation</vt:lpstr>
      <vt:lpstr>Adult and Juvenile Timing</vt:lpstr>
      <vt:lpstr>Design Development by TU</vt:lpstr>
      <vt:lpstr>Levee Photos (courtesy of TU)</vt:lpstr>
      <vt:lpstr>Spring Channels  (photos courtesy of TU)</vt:lpstr>
      <vt:lpstr>Passage Barriers (photos courtesy of TU)</vt:lpstr>
      <vt:lpstr>Design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and Constraints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Lael</dc:creator>
  <cp:lastModifiedBy>Anna Lael</cp:lastModifiedBy>
  <cp:revision>2</cp:revision>
  <dcterms:created xsi:type="dcterms:W3CDTF">2026-04-13T20:39:32Z</dcterms:created>
  <dcterms:modified xsi:type="dcterms:W3CDTF">2026-04-14T21:46:41Z</dcterms:modified>
</cp:coreProperties>
</file>